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257" r:id="rId3"/>
    <p:sldId id="261" r:id="rId4"/>
    <p:sldId id="259" r:id="rId5"/>
    <p:sldId id="260" r:id="rId6"/>
    <p:sldId id="272" r:id="rId7"/>
    <p:sldId id="267" r:id="rId8"/>
    <p:sldId id="268" r:id="rId9"/>
    <p:sldId id="269" r:id="rId10"/>
    <p:sldId id="273" r:id="rId11"/>
    <p:sldId id="262" r:id="rId12"/>
    <p:sldId id="263" r:id="rId13"/>
    <p:sldId id="270" r:id="rId14"/>
    <p:sldId id="271" r:id="rId15"/>
    <p:sldId id="264" r:id="rId16"/>
    <p:sldId id="265" r:id="rId17"/>
    <p:sldId id="26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ner, Jenny" initials="GJ"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901" autoAdjust="0"/>
    <p:restoredTop sz="92621" autoAdjust="0"/>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8829967"/>
            <a:ext cx="3814011" cy="466433"/>
          </a:xfrm>
          <a:prstGeom prst="rect">
            <a:avLst/>
          </a:prstGeom>
        </p:spPr>
        <p:txBody>
          <a:bodyPr vert="horz" lIns="93177" tIns="46589" rIns="93177" bIns="46589" rtlCol="0" anchor="b"/>
          <a:lstStyle>
            <a:lvl1pPr algn="l">
              <a:defRPr sz="1200"/>
            </a:lvl1pPr>
          </a:lstStyle>
          <a:p>
            <a:r>
              <a:rPr lang="en-US" b="1" dirty="0" smtClean="0"/>
              <a:t>The Pennsylvania Child Welfare Resource Center</a:t>
            </a:r>
          </a:p>
          <a:p>
            <a:endParaRPr lang="en-US" b="1" dirty="0"/>
          </a:p>
        </p:txBody>
      </p:sp>
      <p:sp>
        <p:nvSpPr>
          <p:cNvPr id="4" name="Slide Number Placeholder 3"/>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r>
              <a:rPr lang="en-US" b="1" dirty="0" smtClean="0"/>
              <a:t>307: Engaging Latino Families</a:t>
            </a:r>
          </a:p>
          <a:p>
            <a:r>
              <a:rPr lang="en-US" b="1" dirty="0" smtClean="0"/>
              <a:t>Page </a:t>
            </a:r>
            <a:fld id="{3C084108-EEBA-4E27-86BC-733D013E7D1D}" type="slidenum">
              <a:rPr lang="en-US" b="1" smtClean="0"/>
              <a:t>‹#›</a:t>
            </a:fld>
            <a:r>
              <a:rPr lang="en-US" b="1" dirty="0" smtClean="0"/>
              <a:t> of 6 </a:t>
            </a:r>
            <a:endParaRPr lang="en-US" b="1" dirty="0"/>
          </a:p>
        </p:txBody>
      </p:sp>
    </p:spTree>
    <p:extLst>
      <p:ext uri="{BB962C8B-B14F-4D97-AF65-F5344CB8AC3E}">
        <p14:creationId xmlns:p14="http://schemas.microsoft.com/office/powerpoint/2010/main" val="1439899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E63322-E203-45AD-9CC1-BDF5AC1297EB}" type="datetimeFigureOut">
              <a:rPr lang="en-US" smtClean="0"/>
              <a:t>4/17/2017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The Pennsylvania Child Welfare Training Program    307 Engaging Latino Families</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1AEC38-1A18-45B1-A019-B36372C8F7FD}" type="slidenum">
              <a:rPr lang="en-US" smtClean="0"/>
              <a:t>‹#›</a:t>
            </a:fld>
            <a:endParaRPr lang="en-US"/>
          </a:p>
        </p:txBody>
      </p:sp>
    </p:spTree>
    <p:extLst>
      <p:ext uri="{BB962C8B-B14F-4D97-AF65-F5344CB8AC3E}">
        <p14:creationId xmlns:p14="http://schemas.microsoft.com/office/powerpoint/2010/main" val="90167791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800294" indent="-307805" eaLnBrk="0" hangingPunct="0">
              <a:defRPr sz="2500">
                <a:solidFill>
                  <a:schemeClr val="tx1"/>
                </a:solidFill>
                <a:latin typeface="Arial" pitchFamily="34" charset="0"/>
                <a:ea typeface="ＭＳ Ｐゴシック" pitchFamily="34" charset="-128"/>
              </a:defRPr>
            </a:lvl2pPr>
            <a:lvl3pPr marL="1231222" indent="-246244" eaLnBrk="0" hangingPunct="0">
              <a:defRPr sz="2500">
                <a:solidFill>
                  <a:schemeClr val="tx1"/>
                </a:solidFill>
                <a:latin typeface="Arial" pitchFamily="34" charset="0"/>
                <a:ea typeface="ＭＳ Ｐゴシック" pitchFamily="34" charset="-128"/>
              </a:defRPr>
            </a:lvl3pPr>
            <a:lvl4pPr marL="1723711" indent="-246244" eaLnBrk="0" hangingPunct="0">
              <a:defRPr sz="2500">
                <a:solidFill>
                  <a:schemeClr val="tx1"/>
                </a:solidFill>
                <a:latin typeface="Arial" pitchFamily="34" charset="0"/>
                <a:ea typeface="ＭＳ Ｐゴシック" pitchFamily="34" charset="-128"/>
              </a:defRPr>
            </a:lvl4pPr>
            <a:lvl5pPr marL="2216201" indent="-246244" eaLnBrk="0" hangingPunct="0">
              <a:defRPr sz="2500">
                <a:solidFill>
                  <a:schemeClr val="tx1"/>
                </a:solidFill>
                <a:latin typeface="Arial" pitchFamily="34" charset="0"/>
                <a:ea typeface="ＭＳ Ｐゴシック"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63906AB-8CBE-4BB4-80D8-7B7244E5C43C}" type="slidenum">
              <a:rPr lang="en-US" altLang="en-US" sz="1100">
                <a:latin typeface="Georgia" pitchFamily="18" charset="0"/>
              </a:rPr>
              <a:pPr/>
              <a:t>1</a:t>
            </a:fld>
            <a:endParaRPr lang="en-US" altLang="en-US" sz="1100">
              <a:latin typeface="Georgia"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 edited the titled.</a:t>
            </a:r>
          </a:p>
        </p:txBody>
      </p:sp>
      <p:sp>
        <p:nvSpPr>
          <p:cNvPr id="2" name="Footer Placeholder 1"/>
          <p:cNvSpPr>
            <a:spLocks noGrp="1"/>
          </p:cNvSpPr>
          <p:nvPr>
            <p:ph type="ftr" sz="quarter" idx="10"/>
          </p:nvPr>
        </p:nvSpPr>
        <p:spPr/>
        <p:txBody>
          <a:bodyPr/>
          <a:lstStyle/>
          <a:p>
            <a:r>
              <a:rPr lang="en-US" smtClean="0"/>
              <a:t>The Pennsylvania Child Welfare Training Program    307 Engaging Latino Families</a:t>
            </a:r>
            <a:endParaRPr lang="en-US"/>
          </a:p>
        </p:txBody>
      </p:sp>
    </p:spTree>
    <p:extLst>
      <p:ext uri="{BB962C8B-B14F-4D97-AF65-F5344CB8AC3E}">
        <p14:creationId xmlns:p14="http://schemas.microsoft.com/office/powerpoint/2010/main" val="37657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Edited.</a:t>
            </a:r>
            <a:endParaRPr lang="en-US" dirty="0"/>
          </a:p>
        </p:txBody>
      </p:sp>
      <p:sp>
        <p:nvSpPr>
          <p:cNvPr id="4" name="Slide Number Placeholder 3"/>
          <p:cNvSpPr>
            <a:spLocks noGrp="1"/>
          </p:cNvSpPr>
          <p:nvPr>
            <p:ph type="sldNum" sz="quarter" idx="10"/>
          </p:nvPr>
        </p:nvSpPr>
        <p:spPr/>
        <p:txBody>
          <a:bodyPr/>
          <a:lstStyle/>
          <a:p>
            <a:fld id="{A11AEC38-1A18-45B1-A019-B36372C8F7FD}"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The Pennsylvania Child Welfare Training Program    307 Engaging Latino Families</a:t>
            </a:r>
            <a:endParaRPr lang="en-US"/>
          </a:p>
        </p:txBody>
      </p:sp>
    </p:spTree>
    <p:extLst>
      <p:ext uri="{BB962C8B-B14F-4D97-AF65-F5344CB8AC3E}">
        <p14:creationId xmlns:p14="http://schemas.microsoft.com/office/powerpoint/2010/main" val="225527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Reference to Resources </a:t>
            </a:r>
            <a:r>
              <a:rPr lang="en-US" dirty="0" err="1" smtClean="0"/>
              <a:t>Secction</a:t>
            </a:r>
            <a:r>
              <a:rPr lang="en-US" dirty="0" smtClean="0"/>
              <a:t> B. The</a:t>
            </a:r>
            <a:r>
              <a:rPr lang="en-US" baseline="0" dirty="0" smtClean="0"/>
              <a:t> map aids to understand what countries are more likely to have their populations to come to the USA by geographic proximity as well as social stress of USA international policies in the region. The Monroe Doctrine theory made of the Caribbean, Mexico, Central American and South America the backyard of United States. “Not in my backyard” is the phrase, even in the current administration, that has justified political and military intervention with increase of migration as a result.</a:t>
            </a:r>
            <a:endParaRPr lang="en-US" dirty="0" smtClean="0"/>
          </a:p>
          <a:p>
            <a:r>
              <a:rPr lang="en-US" dirty="0" smtClean="0"/>
              <a:t>http://</a:t>
            </a:r>
            <a:r>
              <a:rPr lang="en-US" dirty="0" err="1" smtClean="0"/>
              <a:t>mapsof.net</a:t>
            </a:r>
            <a:r>
              <a:rPr lang="en-US" dirty="0" smtClean="0"/>
              <a:t>/south-</a:t>
            </a:r>
            <a:r>
              <a:rPr lang="en-US" dirty="0" err="1" smtClean="0"/>
              <a:t>america</a:t>
            </a:r>
            <a:r>
              <a:rPr lang="en-US" dirty="0" smtClean="0"/>
              <a:t>/south-</a:t>
            </a:r>
            <a:r>
              <a:rPr lang="en-US" dirty="0" err="1" smtClean="0"/>
              <a:t>america</a:t>
            </a:r>
            <a:r>
              <a:rPr lang="en-US" dirty="0" smtClean="0"/>
              <a:t>-political-map</a:t>
            </a:r>
            <a:endParaRPr lang="en-US" dirty="0"/>
          </a:p>
        </p:txBody>
      </p:sp>
      <p:sp>
        <p:nvSpPr>
          <p:cNvPr id="4" name="Slide Number Placeholder 3"/>
          <p:cNvSpPr>
            <a:spLocks noGrp="1"/>
          </p:cNvSpPr>
          <p:nvPr>
            <p:ph type="sldNum" sz="quarter" idx="10"/>
          </p:nvPr>
        </p:nvSpPr>
        <p:spPr/>
        <p:txBody>
          <a:bodyPr/>
          <a:lstStyle/>
          <a:p>
            <a:fld id="{A11AEC38-1A18-45B1-A019-B36372C8F7FD}" type="slidenum">
              <a:rPr lang="en-US" smtClean="0"/>
              <a:t>7</a:t>
            </a:fld>
            <a:endParaRPr lang="en-US"/>
          </a:p>
        </p:txBody>
      </p:sp>
      <p:sp>
        <p:nvSpPr>
          <p:cNvPr id="5" name="Footer Placeholder 4"/>
          <p:cNvSpPr>
            <a:spLocks noGrp="1"/>
          </p:cNvSpPr>
          <p:nvPr>
            <p:ph type="ftr" sz="quarter" idx="11"/>
          </p:nvPr>
        </p:nvSpPr>
        <p:spPr/>
        <p:txBody>
          <a:bodyPr/>
          <a:lstStyle/>
          <a:p>
            <a:r>
              <a:rPr lang="en-US" smtClean="0"/>
              <a:t>The Pennsylvania Child Welfare Training Program    307 Engaging Latino Families</a:t>
            </a:r>
            <a:endParaRPr lang="en-US"/>
          </a:p>
        </p:txBody>
      </p:sp>
    </p:spTree>
    <p:extLst>
      <p:ext uri="{BB962C8B-B14F-4D97-AF65-F5344CB8AC3E}">
        <p14:creationId xmlns:p14="http://schemas.microsoft.com/office/powerpoint/2010/main" val="82890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Understand cultural links with people of Mexican origin. 51%</a:t>
            </a:r>
            <a:r>
              <a:rPr lang="en-US" baseline="0" dirty="0" smtClean="0"/>
              <a:t> of Mexico became one third of the USA in what historian Howard </a:t>
            </a:r>
            <a:r>
              <a:rPr lang="en-US" baseline="0" dirty="0" err="1" smtClean="0"/>
              <a:t>Zinn</a:t>
            </a:r>
            <a:r>
              <a:rPr lang="en-US" baseline="0" dirty="0" smtClean="0"/>
              <a:t> has named an “unjust war.” Mexico did not come to USA. USA came to Mexico and took over. Besides, Spanish is the first European language spoken in what is now the USA. The first city of what is now USA was St. Augustine, 1565. In 1513, Ponce De Leon, a Spaniard navigator already navigated by the Lewes, DE, waters. (Sometimes, SW doesn’t know how linked our history is.) Also, Mexico contributed so much funding for the Independence War that Pollack, the accounting person fro the British showed in his book the two </a:t>
            </a:r>
            <a:r>
              <a:rPr lang="en-US" baseline="0" dirty="0" err="1" smtClean="0"/>
              <a:t>collums</a:t>
            </a:r>
            <a:r>
              <a:rPr lang="en-US" baseline="0" dirty="0" smtClean="0"/>
              <a:t> and the type of flag around them that became </a:t>
            </a:r>
            <a:r>
              <a:rPr lang="en-US" baseline="0" dirty="0" err="1" smtClean="0"/>
              <a:t>th</a:t>
            </a:r>
            <a:r>
              <a:rPr lang="en-US" baseline="0" dirty="0" smtClean="0"/>
              <a:t> symbol of the US dollar. It came from Spain. I have all this sources. Cannot work on this at this time as I have a presentation tonight.</a:t>
            </a:r>
            <a:endParaRPr lang="en-US" dirty="0"/>
          </a:p>
        </p:txBody>
      </p:sp>
      <p:sp>
        <p:nvSpPr>
          <p:cNvPr id="4" name="Slide Number Placeholder 3"/>
          <p:cNvSpPr>
            <a:spLocks noGrp="1"/>
          </p:cNvSpPr>
          <p:nvPr>
            <p:ph type="sldNum" sz="quarter" idx="10"/>
          </p:nvPr>
        </p:nvSpPr>
        <p:spPr/>
        <p:txBody>
          <a:bodyPr/>
          <a:lstStyle/>
          <a:p>
            <a:fld id="{A11AEC38-1A18-45B1-A019-B36372C8F7FD}" type="slidenum">
              <a:rPr lang="en-US" smtClean="0"/>
              <a:t>8</a:t>
            </a:fld>
            <a:endParaRPr lang="en-US"/>
          </a:p>
        </p:txBody>
      </p:sp>
      <p:sp>
        <p:nvSpPr>
          <p:cNvPr id="5" name="Footer Placeholder 4"/>
          <p:cNvSpPr>
            <a:spLocks noGrp="1"/>
          </p:cNvSpPr>
          <p:nvPr>
            <p:ph type="ftr" sz="quarter" idx="11"/>
          </p:nvPr>
        </p:nvSpPr>
        <p:spPr/>
        <p:txBody>
          <a:bodyPr/>
          <a:lstStyle/>
          <a:p>
            <a:r>
              <a:rPr lang="en-US" smtClean="0"/>
              <a:t>The Pennsylvania Child Welfare Training Program    307 Engaging Latino Families</a:t>
            </a:r>
            <a:endParaRPr lang="en-US"/>
          </a:p>
        </p:txBody>
      </p:sp>
    </p:spTree>
    <p:extLst>
      <p:ext uri="{BB962C8B-B14F-4D97-AF65-F5344CB8AC3E}">
        <p14:creationId xmlns:p14="http://schemas.microsoft.com/office/powerpoint/2010/main" val="95862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AEC38-1A18-45B1-A019-B36372C8F7FD}"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The Pennsylvania Child Welfare Training Program    307 Engaging Latino Families</a:t>
            </a:r>
            <a:endParaRPr lang="en-US"/>
          </a:p>
        </p:txBody>
      </p:sp>
    </p:spTree>
    <p:extLst>
      <p:ext uri="{BB962C8B-B14F-4D97-AF65-F5344CB8AC3E}">
        <p14:creationId xmlns:p14="http://schemas.microsoft.com/office/powerpoint/2010/main" val="21082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985FC-9B9E-4F09-BB04-35A889FAF4C6}" type="datetime2">
              <a:rPr lang="en-US" smtClean="0"/>
              <a:t>Monday, April 17,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66922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B28B3-7E30-426C-9DF3-9357BAD05DF4}" type="datetime2">
              <a:rPr lang="en-US" smtClean="0"/>
              <a:t>Monday, April 17,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1583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12FCD-EC81-4D9A-9BEA-2DE17E16916C}" type="datetime2">
              <a:rPr lang="en-US" smtClean="0"/>
              <a:t>Monday, April 17,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535294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9" descr="mecha_sm_b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8"/>
          <p:cNvSpPr>
            <a:spLocks noGrp="1"/>
          </p:cNvSpPr>
          <p:nvPr>
            <p:ph type="body" sz="quarter" idx="10"/>
          </p:nvPr>
        </p:nvSpPr>
        <p:spPr>
          <a:xfrm>
            <a:off x="406400" y="1264022"/>
            <a:ext cx="11379200" cy="914400"/>
          </a:xfrm>
        </p:spPr>
        <p:txBody>
          <a:bodyPr/>
          <a:lstStyle>
            <a:lvl1pPr marL="228600" indent="-228600">
              <a:buNone/>
              <a:defRPr sz="3000" b="1">
                <a:solidFill>
                  <a:schemeClr val="tx1"/>
                </a:solidFill>
              </a:defRPr>
            </a:lvl1pPr>
          </a:lstStyle>
          <a:p>
            <a:pPr lvl="0"/>
            <a:r>
              <a:rPr lang="en-US" smtClean="0"/>
              <a:t>Click to edit Master text styles</a:t>
            </a:r>
          </a:p>
        </p:txBody>
      </p:sp>
      <p:sp>
        <p:nvSpPr>
          <p:cNvPr id="16" name="Text Placeholder 15"/>
          <p:cNvSpPr>
            <a:spLocks noGrp="1"/>
          </p:cNvSpPr>
          <p:nvPr>
            <p:ph type="body" sz="quarter" idx="11"/>
          </p:nvPr>
        </p:nvSpPr>
        <p:spPr>
          <a:xfrm>
            <a:off x="406401" y="2250140"/>
            <a:ext cx="11391153"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smtClean="0"/>
              <a:t>Click to edit Master text styles</a:t>
            </a:r>
          </a:p>
        </p:txBody>
      </p:sp>
      <p:sp>
        <p:nvSpPr>
          <p:cNvPr id="5" name="Text Placeholder 15"/>
          <p:cNvSpPr>
            <a:spLocks noGrp="1"/>
          </p:cNvSpPr>
          <p:nvPr>
            <p:ph type="body" sz="quarter" idx="12"/>
          </p:nvPr>
        </p:nvSpPr>
        <p:spPr>
          <a:xfrm>
            <a:off x="406400" y="2716307"/>
            <a:ext cx="44704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smtClean="0"/>
              <a:t>Click to edit Master text styles</a:t>
            </a:r>
          </a:p>
        </p:txBody>
      </p:sp>
      <p:sp>
        <p:nvSpPr>
          <p:cNvPr id="7" name="Date Placeholder 8"/>
          <p:cNvSpPr>
            <a:spLocks noGrp="1"/>
          </p:cNvSpPr>
          <p:nvPr>
            <p:ph type="dt" sz="half" idx="13"/>
          </p:nvPr>
        </p:nvSpPr>
        <p:spPr>
          <a:xfrm>
            <a:off x="406401" y="6437314"/>
            <a:ext cx="4434417" cy="365125"/>
          </a:xfrm>
          <a:prstGeom prst="rect">
            <a:avLst/>
          </a:prstGeom>
        </p:spPr>
        <p:txBody>
          <a:bodyPr vert="horz" lIns="91440" tIns="45720" rIns="91440" bIns="45720" rtlCol="0" anchor="ctr"/>
          <a:lstStyle>
            <a:lvl1pPr algn="l">
              <a:defRPr sz="1200" b="1" smtClean="0">
                <a:solidFill>
                  <a:schemeClr val="bg1"/>
                </a:solidFill>
                <a:latin typeface="+mn-lt"/>
              </a:defRPr>
            </a:lvl1pPr>
          </a:lstStyle>
          <a:p>
            <a:pPr>
              <a:defRPr/>
            </a:pPr>
            <a:fld id="{9C834400-16A6-45BB-A3A9-3E4EE3EDB862}" type="datetime2">
              <a:rPr lang="en-US" smtClean="0"/>
              <a:t>Monday, April 17, 2017</a:t>
            </a:fld>
            <a:endParaRPr lang="en-US" dirty="0"/>
          </a:p>
        </p:txBody>
      </p:sp>
    </p:spTree>
    <p:extLst>
      <p:ext uri="{BB962C8B-B14F-4D97-AF65-F5344CB8AC3E}">
        <p14:creationId xmlns:p14="http://schemas.microsoft.com/office/powerpoint/2010/main" val="2730054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srcRect/>
          <a:stretch>
            <a:fillRect/>
          </a:stretch>
        </p:blipFill>
        <p:spPr bwMode="auto">
          <a:xfrm>
            <a:off x="2117" y="-3175"/>
            <a:ext cx="12189883" cy="686117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406400" y="1264022"/>
            <a:ext cx="113792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406400" y="2250140"/>
            <a:ext cx="11375136"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extLst>
      <p:ext uri="{BB962C8B-B14F-4D97-AF65-F5344CB8AC3E}">
        <p14:creationId xmlns:p14="http://schemas.microsoft.com/office/powerpoint/2010/main" val="13795997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527" y="1438834"/>
            <a:ext cx="10997184" cy="4265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a:xfrm>
            <a:off x="10946319" y="6990735"/>
            <a:ext cx="1356784" cy="188259"/>
          </a:xfrm>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
        <p:nvSpPr>
          <p:cNvPr id="2" name="Title 1"/>
          <p:cNvSpPr>
            <a:spLocks noGrp="1"/>
          </p:cNvSpPr>
          <p:nvPr>
            <p:ph type="title"/>
          </p:nvPr>
        </p:nvSpPr>
        <p:spPr>
          <a:xfrm>
            <a:off x="627529" y="793377"/>
            <a:ext cx="10972800" cy="5916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98939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294653"/>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195122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79929"/>
            <a:ext cx="103632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385048"/>
            <a:ext cx="508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385047"/>
            <a:ext cx="508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4398755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79929"/>
            <a:ext cx="109728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7374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97741"/>
            <a:ext cx="5386917"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37374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097742"/>
            <a:ext cx="5389033"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0326230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with Two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639233" y="1437371"/>
            <a:ext cx="10972800" cy="1813832"/>
          </a:xfrm>
        </p:spPr>
        <p:txBody>
          <a:bodyPr/>
          <a:lstStyle/>
          <a:p>
            <a:pPr lvl="0"/>
            <a:r>
              <a:rPr lang="en-US" dirty="0" smtClean="0"/>
              <a:t>Click to edit Master text styles</a:t>
            </a:r>
          </a:p>
        </p:txBody>
      </p:sp>
      <p:sp>
        <p:nvSpPr>
          <p:cNvPr id="6" name="Content Placeholder 3"/>
          <p:cNvSpPr>
            <a:spLocks noGrp="1"/>
          </p:cNvSpPr>
          <p:nvPr>
            <p:ph sz="half" idx="2" hasCustomPrompt="1"/>
          </p:nvPr>
        </p:nvSpPr>
        <p:spPr>
          <a:xfrm>
            <a:off x="609600" y="3309261"/>
            <a:ext cx="5386917" cy="296091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6231467" y="3316518"/>
            <a:ext cx="5386917" cy="296091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00798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7528" y="793376"/>
            <a:ext cx="109728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414590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974C1-2C07-4FA4-B580-D3ED3EAE463D}" type="datetime2">
              <a:rPr lang="en-US" smtClean="0"/>
              <a:t>Monday, April 17,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346448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621079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84037"/>
            <a:ext cx="4011084"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766483"/>
            <a:ext cx="6815667"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65729"/>
            <a:ext cx="4011084"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1401630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4094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766481"/>
            <a:ext cx="73152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52870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4419871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9" descr="mecha_sm_b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8"/>
          <p:cNvSpPr>
            <a:spLocks noGrp="1"/>
          </p:cNvSpPr>
          <p:nvPr>
            <p:ph type="body" sz="quarter" idx="10"/>
          </p:nvPr>
        </p:nvSpPr>
        <p:spPr>
          <a:xfrm>
            <a:off x="406400" y="1264022"/>
            <a:ext cx="11379200" cy="914400"/>
          </a:xfrm>
        </p:spPr>
        <p:txBody>
          <a:bodyPr/>
          <a:lstStyle>
            <a:lvl1pPr marL="228600" indent="-228600">
              <a:buNone/>
              <a:defRPr sz="3000" b="1">
                <a:solidFill>
                  <a:schemeClr val="tx1"/>
                </a:solidFill>
              </a:defRPr>
            </a:lvl1pPr>
          </a:lstStyle>
          <a:p>
            <a:pPr lvl="0"/>
            <a:r>
              <a:rPr lang="en-US" smtClean="0"/>
              <a:t>Click to edit Master text styles</a:t>
            </a:r>
          </a:p>
        </p:txBody>
      </p:sp>
      <p:sp>
        <p:nvSpPr>
          <p:cNvPr id="16" name="Text Placeholder 15"/>
          <p:cNvSpPr>
            <a:spLocks noGrp="1"/>
          </p:cNvSpPr>
          <p:nvPr>
            <p:ph type="body" sz="quarter" idx="11"/>
          </p:nvPr>
        </p:nvSpPr>
        <p:spPr>
          <a:xfrm>
            <a:off x="406401" y="2250140"/>
            <a:ext cx="11391153"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smtClean="0"/>
              <a:t>Click to edit Master text styles</a:t>
            </a:r>
          </a:p>
        </p:txBody>
      </p:sp>
      <p:sp>
        <p:nvSpPr>
          <p:cNvPr id="5" name="Text Placeholder 15"/>
          <p:cNvSpPr>
            <a:spLocks noGrp="1"/>
          </p:cNvSpPr>
          <p:nvPr>
            <p:ph type="body" sz="quarter" idx="12"/>
          </p:nvPr>
        </p:nvSpPr>
        <p:spPr>
          <a:xfrm>
            <a:off x="406400" y="2716307"/>
            <a:ext cx="44704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smtClean="0"/>
              <a:t>Click to edit Master text styles</a:t>
            </a:r>
          </a:p>
        </p:txBody>
      </p:sp>
      <p:sp>
        <p:nvSpPr>
          <p:cNvPr id="7" name="Date Placeholder 8"/>
          <p:cNvSpPr>
            <a:spLocks noGrp="1"/>
          </p:cNvSpPr>
          <p:nvPr>
            <p:ph type="dt" sz="half" idx="13"/>
          </p:nvPr>
        </p:nvSpPr>
        <p:spPr>
          <a:xfrm>
            <a:off x="406401" y="6437314"/>
            <a:ext cx="4434417" cy="365125"/>
          </a:xfrm>
          <a:prstGeom prst="rect">
            <a:avLst/>
          </a:prstGeom>
        </p:spPr>
        <p:txBody>
          <a:bodyPr vert="horz" lIns="91440" tIns="45720" rIns="91440" bIns="45720" rtlCol="0" anchor="ctr"/>
          <a:lstStyle>
            <a:lvl1pPr algn="l">
              <a:defRPr sz="1200" b="1" smtClean="0">
                <a:solidFill>
                  <a:schemeClr val="bg1"/>
                </a:solidFill>
                <a:latin typeface="+mn-lt"/>
              </a:defRPr>
            </a:lvl1pPr>
          </a:lstStyle>
          <a:p>
            <a:pPr eaLnBrk="0" fontAlgn="base" hangingPunct="0">
              <a:spcBef>
                <a:spcPct val="0"/>
              </a:spcBef>
              <a:spcAft>
                <a:spcPct val="0"/>
              </a:spcAft>
              <a:defRPr/>
            </a:pPr>
            <a:fld id="{9D0C8BBF-1A7F-42AF-8849-CA173E6656F4}" type="datetime2">
              <a:rPr lang="en-US" smtClean="0">
                <a:solidFill>
                  <a:srgbClr val="FFFFFF"/>
                </a:solidFill>
                <a:ea typeface="ＭＳ Ｐゴシック" pitchFamily="16" charset="-128"/>
              </a:rPr>
              <a:t>Monday, April 17, 2017</a:t>
            </a:fld>
            <a:endParaRPr lang="en-US" dirty="0">
              <a:solidFill>
                <a:srgbClr val="FFFFFF"/>
              </a:solidFill>
              <a:ea typeface="ＭＳ Ｐゴシック" pitchFamily="16" charset="-128"/>
            </a:endParaRPr>
          </a:p>
        </p:txBody>
      </p:sp>
    </p:spTree>
    <p:extLst>
      <p:ext uri="{BB962C8B-B14F-4D97-AF65-F5344CB8AC3E}">
        <p14:creationId xmlns:p14="http://schemas.microsoft.com/office/powerpoint/2010/main" val="96256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D49B0-9B50-4518-B58B-98F003BA355C}" type="datetime2">
              <a:rPr lang="en-US" smtClean="0"/>
              <a:t>Monday, April 17,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22722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FA938-4582-4B11-AF46-F900B9009B41}" type="datetime2">
              <a:rPr lang="en-US" smtClean="0"/>
              <a:t>Monday, April 17,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408072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63C54-7DE2-4F15-A074-9986C8561098}" type="datetime2">
              <a:rPr lang="en-US" smtClean="0"/>
              <a:t>Monday, April 17,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423622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BC5E8B-5BEC-4894-8B44-0EC5678BD6C4}" type="datetime2">
              <a:rPr lang="en-US" smtClean="0"/>
              <a:t>Monday, April 17,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7475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9E735-73A8-489F-8912-32244B9ECCA7}" type="datetime2">
              <a:rPr lang="en-US" smtClean="0"/>
              <a:t>Monday, April 17,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26693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196A8-6382-4BC2-A6FB-C9FE118DB24B}" type="datetime2">
              <a:rPr lang="en-US" smtClean="0"/>
              <a:t>Monday, April 17,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125811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3A64E-BA3C-48EE-8945-6690C51011B8}" type="datetime2">
              <a:rPr lang="en-US" smtClean="0"/>
              <a:t>Monday, April 17,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9019E-34AA-400C-883D-A0EAD9B138E7}" type="slidenum">
              <a:rPr lang="en-US" smtClean="0"/>
              <a:t>‹#›</a:t>
            </a:fld>
            <a:endParaRPr lang="en-US"/>
          </a:p>
        </p:txBody>
      </p:sp>
    </p:spTree>
    <p:extLst>
      <p:ext uri="{BB962C8B-B14F-4D97-AF65-F5344CB8AC3E}">
        <p14:creationId xmlns:p14="http://schemas.microsoft.com/office/powerpoint/2010/main" val="308521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5BB82-116E-4D3B-9295-95B9337D7253}" type="datetime2">
              <a:rPr lang="en-US" smtClean="0"/>
              <a:t>Monday, April 17, 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9019E-34AA-400C-883D-A0EAD9B138E7}" type="slidenum">
              <a:rPr lang="en-US" smtClean="0"/>
              <a:t>‹#›</a:t>
            </a:fld>
            <a:endParaRPr lang="en-US"/>
          </a:p>
        </p:txBody>
      </p:sp>
    </p:spTree>
    <p:extLst>
      <p:ext uri="{BB962C8B-B14F-4D97-AF65-F5344CB8AC3E}">
        <p14:creationId xmlns:p14="http://schemas.microsoft.com/office/powerpoint/2010/main" val="192777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3" cstate="print"/>
          <a:srcRect/>
          <a:stretch>
            <a:fillRect/>
          </a:stretch>
        </p:blipFill>
        <p:spPr bwMode="auto">
          <a:xfrm>
            <a:off x="0" y="0"/>
            <a:ext cx="12192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27529" y="780211"/>
            <a:ext cx="109728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627530" y="1438835"/>
            <a:ext cx="10990729"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10835216" y="6615953"/>
            <a:ext cx="1356784"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eaLnBrk="0" fontAlgn="base" hangingPunct="0">
              <a:spcBef>
                <a:spcPct val="0"/>
              </a:spcBef>
              <a:spcAft>
                <a:spcPct val="0"/>
              </a:spcAft>
              <a:defRPr/>
            </a:pPr>
            <a:fld id="{A4624807-03D1-4D82-87D2-E5151F74A2DA}" type="slidenum">
              <a:rPr lang="en-US" smtClean="0">
                <a:solidFill>
                  <a:srgbClr val="000000"/>
                </a:solidFill>
              </a:rPr>
              <a:pPr eaLnBrk="0" fontAlgn="base" hangingPunct="0">
                <a:spcBef>
                  <a:spcPct val="0"/>
                </a:spcBef>
                <a:spcAft>
                  <a:spcPct val="0"/>
                </a:spcAft>
                <a:defRPr/>
              </a:pPr>
              <a:t>‹#›</a:t>
            </a:fld>
            <a:endParaRPr lang="en-US" dirty="0">
              <a:solidFill>
                <a:srgbClr val="000000"/>
              </a:solidFill>
            </a:endParaRPr>
          </a:p>
        </p:txBody>
      </p:sp>
      <p:sp>
        <p:nvSpPr>
          <p:cNvPr id="13" name="TextBox 12"/>
          <p:cNvSpPr txBox="1"/>
          <p:nvPr/>
        </p:nvSpPr>
        <p:spPr>
          <a:xfrm>
            <a:off x="5499101" y="6343651"/>
            <a:ext cx="6652684" cy="246221"/>
          </a:xfrm>
          <a:prstGeom prst="rect">
            <a:avLst/>
          </a:prstGeom>
          <a:solidFill>
            <a:srgbClr val="91A3BB"/>
          </a:solidFill>
          <a:ln>
            <a:solidFill>
              <a:schemeClr val="tx1"/>
            </a:solidFill>
          </a:ln>
        </p:spPr>
        <p:txBody>
          <a:bodyPr>
            <a:spAutoFit/>
          </a:bodyPr>
          <a:lstStyle/>
          <a:p>
            <a:pPr algn="r" eaLnBrk="0" fontAlgn="base" hangingPunct="0">
              <a:spcBef>
                <a:spcPct val="0"/>
              </a:spcBef>
              <a:spcAft>
                <a:spcPct val="0"/>
              </a:spcAft>
              <a:defRPr/>
            </a:pPr>
            <a:r>
              <a:rPr lang="en-US" sz="1000" dirty="0" smtClean="0">
                <a:solidFill>
                  <a:srgbClr val="000000"/>
                </a:solidFill>
                <a:ea typeface="ＭＳ Ｐゴシック" pitchFamily="16" charset="-128"/>
              </a:rPr>
              <a:t>307: Engaging Latino Families</a:t>
            </a:r>
          </a:p>
        </p:txBody>
      </p:sp>
      <p:grpSp>
        <p:nvGrpSpPr>
          <p:cNvPr id="14" name="Group 17"/>
          <p:cNvGrpSpPr>
            <a:grpSpLocks/>
          </p:cNvGrpSpPr>
          <p:nvPr/>
        </p:nvGrpSpPr>
        <p:grpSpPr bwMode="auto">
          <a:xfrm>
            <a:off x="19051" y="6343651"/>
            <a:ext cx="5365749"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fontAlgn="base" hangingPunct="0">
                <a:spcBef>
                  <a:spcPct val="0"/>
                </a:spcBef>
                <a:spcAft>
                  <a:spcPct val="0"/>
                </a:spcAft>
                <a:defRPr/>
              </a:pPr>
              <a:r>
                <a:rPr lang="en-US" sz="1000" dirty="0">
                  <a:solidFill>
                    <a:srgbClr val="000000"/>
                  </a:solidFill>
                  <a:ea typeface="ＭＳ Ｐゴシック" pitchFamily="16" charset="-128"/>
                </a:rPr>
                <a:t>The Pennsylvania Child Welfare </a:t>
              </a:r>
              <a:r>
                <a:rPr lang="en-US" sz="1000" dirty="0" smtClean="0">
                  <a:solidFill>
                    <a:srgbClr val="000000"/>
                  </a:solidFill>
                  <a:ea typeface="ＭＳ Ｐゴシック" pitchFamily="16" charset="-128"/>
                </a:rPr>
                <a:t>Resource Center</a:t>
              </a:r>
              <a:endParaRPr lang="en-US" sz="1000" dirty="0">
                <a:solidFill>
                  <a:srgbClr val="000000"/>
                </a:solidFill>
                <a:ea typeface="ＭＳ Ｐゴシック" pitchFamily="16" charset="-128"/>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09091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5"/>
          <p:cNvSpPr>
            <a:spLocks noGrp="1"/>
          </p:cNvSpPr>
          <p:nvPr>
            <p:ph type="body" sz="quarter" idx="10"/>
          </p:nvPr>
        </p:nvSpPr>
        <p:spPr>
          <a:xfrm>
            <a:off x="1566153" y="2397847"/>
            <a:ext cx="9462065" cy="914400"/>
          </a:xfrm>
        </p:spPr>
        <p:txBody>
          <a:bodyPr>
            <a:noAutofit/>
          </a:bodyPr>
          <a:lstStyle/>
          <a:p>
            <a:r>
              <a:rPr lang="en-US" dirty="0">
                <a:latin typeface="Georgia" panose="02040502050405020303" pitchFamily="18" charset="0"/>
              </a:rPr>
              <a:t>307: Engaging Latino Families / </a:t>
            </a:r>
          </a:p>
          <a:p>
            <a:r>
              <a:rPr lang="en-US" dirty="0" err="1" smtClean="0">
                <a:latin typeface="Georgia" panose="02040502050405020303" pitchFamily="18" charset="0"/>
              </a:rPr>
              <a:t>Entendiendo</a:t>
            </a:r>
            <a:r>
              <a:rPr lang="en-US" dirty="0" smtClean="0">
                <a:latin typeface="Georgia" panose="02040502050405020303" pitchFamily="18" charset="0"/>
              </a:rPr>
              <a:t> La </a:t>
            </a:r>
            <a:r>
              <a:rPr lang="en-US" dirty="0" err="1" smtClean="0">
                <a:latin typeface="Georgia" panose="02040502050405020303" pitchFamily="18" charset="0"/>
              </a:rPr>
              <a:t>Familia</a:t>
            </a:r>
            <a:r>
              <a:rPr lang="en-US" dirty="0" smtClean="0">
                <a:latin typeface="Georgia" panose="02040502050405020303" pitchFamily="18" charset="0"/>
              </a:rPr>
              <a:t> Latina </a:t>
            </a:r>
            <a:r>
              <a:rPr lang="en-US" dirty="0">
                <a:latin typeface="Georgia" panose="02040502050405020303" pitchFamily="18" charset="0"/>
              </a:rPr>
              <a:t>y Su </a:t>
            </a:r>
            <a:r>
              <a:rPr lang="en-US" dirty="0" err="1" smtClean="0">
                <a:latin typeface="Georgia" panose="02040502050405020303" pitchFamily="18" charset="0"/>
              </a:rPr>
              <a:t>Cultura</a:t>
            </a:r>
            <a:endParaRPr lang="en-US" altLang="en-US" dirty="0" smtClean="0">
              <a:latin typeface="Georgia" panose="02040502050405020303" pitchFamily="18" charset="0"/>
            </a:endParaRPr>
          </a:p>
        </p:txBody>
      </p:sp>
      <p:sp>
        <p:nvSpPr>
          <p:cNvPr id="14" name="Date Placeholder 13"/>
          <p:cNvSpPr>
            <a:spLocks noGrp="1"/>
          </p:cNvSpPr>
          <p:nvPr>
            <p:ph type="dt" sz="quarter" idx="13"/>
          </p:nvPr>
        </p:nvSpPr>
        <p:spPr/>
        <p:txBody>
          <a:bodyPr/>
          <a:lstStyle/>
          <a:p>
            <a:pPr>
              <a:defRPr/>
            </a:pPr>
            <a:fld id="{6D23BF85-E8CD-456B-B0DC-C871E5907D99}" type="datetime2">
              <a:rPr lang="en-US" smtClean="0"/>
              <a:t>Monday, April 17, 2017</a:t>
            </a:fld>
            <a:endParaRPr lang="en-US" dirty="0"/>
          </a:p>
        </p:txBody>
      </p:sp>
    </p:spTree>
    <p:extLst>
      <p:ext uri="{BB962C8B-B14F-4D97-AF65-F5344CB8AC3E}">
        <p14:creationId xmlns:p14="http://schemas.microsoft.com/office/powerpoint/2010/main" val="2867793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Identifying Who’s in the Picture</a:t>
            </a:r>
            <a:endParaRPr lang="en-US" dirty="0"/>
          </a:p>
        </p:txBody>
      </p:sp>
      <p:sp>
        <p:nvSpPr>
          <p:cNvPr id="2" name="Content Placeholder 1"/>
          <p:cNvSpPr>
            <a:spLocks noGrp="1"/>
          </p:cNvSpPr>
          <p:nvPr>
            <p:ph idx="1"/>
          </p:nvPr>
        </p:nvSpPr>
        <p:spPr/>
        <p:txBody>
          <a:bodyPr numCol="2"/>
          <a:lstStyle/>
          <a:p>
            <a:pPr lvl="0"/>
            <a:r>
              <a:rPr lang="en-US" sz="2000" dirty="0"/>
              <a:t>Who do I talk to? (male </a:t>
            </a:r>
            <a:r>
              <a:rPr lang="en-US" sz="2000" dirty="0" smtClean="0"/>
              <a:t>vs. </a:t>
            </a:r>
            <a:r>
              <a:rPr lang="en-US" sz="2000" dirty="0"/>
              <a:t>female caseworker)</a:t>
            </a:r>
          </a:p>
          <a:p>
            <a:pPr lvl="0"/>
            <a:r>
              <a:rPr lang="en-US" sz="2000" dirty="0"/>
              <a:t>Who lives here?  </a:t>
            </a:r>
          </a:p>
          <a:p>
            <a:pPr lvl="0"/>
            <a:r>
              <a:rPr lang="en-US" sz="2000" dirty="0"/>
              <a:t>Is that your husband? </a:t>
            </a:r>
          </a:p>
          <a:p>
            <a:pPr lvl="0"/>
            <a:r>
              <a:rPr lang="en-US" sz="2000" dirty="0"/>
              <a:t>Are you </a:t>
            </a:r>
            <a:r>
              <a:rPr lang="en-US" sz="2000" dirty="0" smtClean="0"/>
              <a:t>legally married or living </a:t>
            </a:r>
            <a:r>
              <a:rPr lang="en-US" sz="2000" dirty="0"/>
              <a:t>together?</a:t>
            </a:r>
          </a:p>
          <a:p>
            <a:pPr lvl="0"/>
            <a:r>
              <a:rPr lang="en-US" sz="2000" dirty="0"/>
              <a:t>Have you always lived here?</a:t>
            </a:r>
          </a:p>
          <a:p>
            <a:pPr lvl="0"/>
            <a:r>
              <a:rPr lang="en-US" sz="2000" dirty="0"/>
              <a:t>Where do you come from?  Where were you born?</a:t>
            </a:r>
          </a:p>
          <a:p>
            <a:pPr lvl="0"/>
            <a:r>
              <a:rPr lang="en-US" sz="2000" dirty="0"/>
              <a:t>How can I understand how your family works?</a:t>
            </a:r>
          </a:p>
          <a:p>
            <a:pPr lvl="0"/>
            <a:r>
              <a:rPr lang="en-US" sz="2000" dirty="0"/>
              <a:t>How are decisions made?</a:t>
            </a:r>
          </a:p>
          <a:p>
            <a:pPr lvl="0"/>
            <a:r>
              <a:rPr lang="en-US" sz="2000" dirty="0"/>
              <a:t>Who takes care of the children?  Who cooks?</a:t>
            </a:r>
          </a:p>
          <a:p>
            <a:pPr lvl="0"/>
            <a:r>
              <a:rPr lang="en-US" sz="2000" dirty="0"/>
              <a:t>How do you earn money?</a:t>
            </a:r>
          </a:p>
          <a:p>
            <a:pPr lvl="0"/>
            <a:r>
              <a:rPr lang="en-US" sz="2000" dirty="0"/>
              <a:t>What types of bills do you have?</a:t>
            </a:r>
          </a:p>
          <a:p>
            <a:pPr lvl="0"/>
            <a:r>
              <a:rPr lang="en-US" sz="2000" dirty="0"/>
              <a:t>Who pays the bills?</a:t>
            </a:r>
          </a:p>
          <a:p>
            <a:pPr lvl="0"/>
            <a:r>
              <a:rPr lang="en-US" sz="2000" dirty="0"/>
              <a:t>Where does everybody sleep?</a:t>
            </a:r>
          </a:p>
          <a:p>
            <a:endParaRPr lang="en-US" sz="2000" dirty="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1"/>
          </p:nvPr>
        </p:nvSpPr>
        <p:spPr>
          <a:xfrm>
            <a:off x="11115917" y="6670675"/>
            <a:ext cx="1017587" cy="187325"/>
          </a:xfrm>
        </p:spPr>
        <p:txBody>
          <a:bodyPr/>
          <a:lstStyle/>
          <a:p>
            <a:fld id="{E0D0368A-7D38-4F4C-93BB-B28EF5ED9C20}" type="slidenum">
              <a:rPr lang="en-US" smtClean="0">
                <a:solidFill>
                  <a:srgbClr val="000000"/>
                </a:solidFill>
              </a:rPr>
              <a:pPr/>
              <a:t>10</a:t>
            </a:fld>
            <a:endParaRPr lang="en-US" dirty="0">
              <a:solidFill>
                <a:srgbClr val="000000"/>
              </a:solidFill>
            </a:endParaRPr>
          </a:p>
        </p:txBody>
      </p:sp>
      <p:sp>
        <p:nvSpPr>
          <p:cNvPr id="5" name="TextBox 4"/>
          <p:cNvSpPr txBox="1"/>
          <p:nvPr/>
        </p:nvSpPr>
        <p:spPr>
          <a:xfrm>
            <a:off x="6898106" y="3988205"/>
            <a:ext cx="4555957" cy="1200329"/>
          </a:xfrm>
          <a:prstGeom prst="rect">
            <a:avLst/>
          </a:prstGeom>
          <a:noFill/>
          <a:ln>
            <a:solidFill>
              <a:schemeClr val="accent5">
                <a:lumMod val="25000"/>
              </a:schemeClr>
            </a:solidFill>
          </a:ln>
        </p:spPr>
        <p:txBody>
          <a:bodyPr wrap="square" rtlCol="0">
            <a:spAutoFit/>
          </a:bodyPr>
          <a:lstStyle/>
          <a:p>
            <a:r>
              <a:rPr lang="en-US" dirty="0"/>
              <a:t>For further information on family relationship and other household words, refer to the </a:t>
            </a:r>
            <a:r>
              <a:rPr lang="en-US" b="1" dirty="0"/>
              <a:t>Audio Dictionary</a:t>
            </a:r>
            <a:r>
              <a:rPr lang="en-US" dirty="0"/>
              <a:t> lists in the </a:t>
            </a:r>
            <a:r>
              <a:rPr lang="en-US" b="1" dirty="0"/>
              <a:t>Resource Manual</a:t>
            </a:r>
            <a:r>
              <a:rPr lang="en-US" dirty="0"/>
              <a:t>.</a:t>
            </a:r>
          </a:p>
        </p:txBody>
      </p:sp>
    </p:spTree>
    <p:extLst>
      <p:ext uri="{BB962C8B-B14F-4D97-AF65-F5344CB8AC3E}">
        <p14:creationId xmlns:p14="http://schemas.microsoft.com/office/powerpoint/2010/main" val="34590056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Hidalgo’s Level of Culture</a:t>
            </a:r>
            <a:endParaRPr lang="en-US" dirty="0"/>
          </a:p>
        </p:txBody>
      </p:sp>
      <p:sp>
        <p:nvSpPr>
          <p:cNvPr id="2" name="Content Placeholder 1"/>
          <p:cNvSpPr>
            <a:spLocks noGrp="1"/>
          </p:cNvSpPr>
          <p:nvPr>
            <p:ph idx="1"/>
          </p:nvPr>
        </p:nvSpPr>
        <p:spPr>
          <a:xfrm>
            <a:off x="627527" y="1438834"/>
            <a:ext cx="10997184" cy="3839019"/>
          </a:xfrm>
        </p:spPr>
        <p:txBody>
          <a:bodyPr numCol="1"/>
          <a:lstStyle/>
          <a:p>
            <a:pPr lvl="0"/>
            <a:r>
              <a:rPr lang="en-US" sz="2000" b="1" u="sng" dirty="0"/>
              <a:t>Concrete culture</a:t>
            </a:r>
            <a:r>
              <a:rPr lang="en-US" sz="2000" dirty="0"/>
              <a:t> – aspects of culture that are tangible and visible, such as clothing, music and food</a:t>
            </a:r>
          </a:p>
          <a:p>
            <a:endParaRPr lang="en-US" sz="2000" dirty="0"/>
          </a:p>
          <a:p>
            <a:pPr lvl="0"/>
            <a:r>
              <a:rPr lang="en-US" sz="2000" b="1" u="sng" dirty="0"/>
              <a:t>Behavioral culture</a:t>
            </a:r>
            <a:r>
              <a:rPr lang="en-US" sz="2000" dirty="0"/>
              <a:t> – how we define and organize society, such as social roles, family structure, language and approach to non-verbal communication</a:t>
            </a:r>
          </a:p>
          <a:p>
            <a:pPr marL="0" indent="0">
              <a:buNone/>
            </a:pPr>
            <a:r>
              <a:rPr lang="en-US" sz="2000" dirty="0"/>
              <a:t> </a:t>
            </a:r>
          </a:p>
          <a:p>
            <a:pPr lvl="0"/>
            <a:r>
              <a:rPr lang="en-US" sz="2000" b="1" u="sng" dirty="0"/>
              <a:t>Symbolic Culture</a:t>
            </a:r>
            <a:r>
              <a:rPr lang="en-US" sz="2000" dirty="0"/>
              <a:t> – abstract view of ourselves, including values and beliefs and customs</a:t>
            </a:r>
          </a:p>
          <a:p>
            <a:pPr marL="0" indent="0">
              <a:buNone/>
            </a:pPr>
            <a:endParaRPr lang="en-US" sz="2000" dirty="0"/>
          </a:p>
        </p:txBody>
      </p:sp>
      <p:sp>
        <p:nvSpPr>
          <p:cNvPr id="4" name="Slide Number Placeholder 3"/>
          <p:cNvSpPr>
            <a:spLocks noGrp="1"/>
          </p:cNvSpPr>
          <p:nvPr>
            <p:ph type="sldNum" sz="quarter" idx="11"/>
          </p:nvPr>
        </p:nvSpPr>
        <p:spPr>
          <a:xfrm>
            <a:off x="11115917" y="6670675"/>
            <a:ext cx="1017587" cy="187325"/>
          </a:xfrm>
        </p:spPr>
        <p:txBody>
          <a:bodyPr/>
          <a:lstStyle/>
          <a:p>
            <a:fld id="{E0D0368A-7D38-4F4C-93BB-B28EF5ED9C20}" type="slidenum">
              <a:rPr lang="en-US" smtClean="0">
                <a:solidFill>
                  <a:srgbClr val="000000"/>
                </a:solidFill>
              </a:rPr>
              <a:pPr/>
              <a:t>11</a:t>
            </a:fld>
            <a:endParaRPr lang="en-US" dirty="0">
              <a:solidFill>
                <a:srgbClr val="000000"/>
              </a:solidFill>
            </a:endParaRPr>
          </a:p>
        </p:txBody>
      </p:sp>
      <p:sp>
        <p:nvSpPr>
          <p:cNvPr id="7" name="TextBox 6"/>
          <p:cNvSpPr txBox="1"/>
          <p:nvPr/>
        </p:nvSpPr>
        <p:spPr>
          <a:xfrm>
            <a:off x="4555958" y="5331639"/>
            <a:ext cx="7427495" cy="923330"/>
          </a:xfrm>
          <a:prstGeom prst="rect">
            <a:avLst/>
          </a:prstGeom>
          <a:noFill/>
        </p:spPr>
        <p:txBody>
          <a:bodyPr wrap="square" rtlCol="0">
            <a:spAutoFit/>
          </a:bodyPr>
          <a:lstStyle/>
          <a:p>
            <a:r>
              <a:rPr lang="en-US" dirty="0" smtClean="0"/>
              <a:t>(Hidalgo</a:t>
            </a:r>
            <a:r>
              <a:rPr lang="en-US" dirty="0"/>
              <a:t>, N. (1993). Multicultural teacher </a:t>
            </a:r>
            <a:r>
              <a:rPr lang="en-US" dirty="0" smtClean="0"/>
              <a:t>introspection.  In T. Perry, &amp; J. Fraser (Eds.), </a:t>
            </a:r>
            <a:r>
              <a:rPr lang="en-US" dirty="0"/>
              <a:t> </a:t>
            </a:r>
            <a:r>
              <a:rPr lang="en-US" i="1" dirty="0"/>
              <a:t>Freedom’s plow: Teaching in the multicultural </a:t>
            </a:r>
            <a:r>
              <a:rPr lang="en-US" i="1" dirty="0" smtClean="0"/>
              <a:t>classroom</a:t>
            </a:r>
            <a:r>
              <a:rPr lang="en-US" dirty="0"/>
              <a:t> </a:t>
            </a:r>
            <a:r>
              <a:rPr lang="en-US" dirty="0" smtClean="0"/>
              <a:t>(99-106). New York: Routledge)</a:t>
            </a:r>
            <a:endParaRPr lang="en-US" dirty="0"/>
          </a:p>
        </p:txBody>
      </p:sp>
    </p:spTree>
    <p:extLst>
      <p:ext uri="{BB962C8B-B14F-4D97-AF65-F5344CB8AC3E}">
        <p14:creationId xmlns:p14="http://schemas.microsoft.com/office/powerpoint/2010/main" val="11942738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row continuu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1" r="-52" b="934"/>
          <a:stretch/>
        </p:blipFill>
        <p:spPr>
          <a:xfrm>
            <a:off x="1273009" y="1635069"/>
            <a:ext cx="9165166" cy="1090084"/>
          </a:xfrm>
        </p:spPr>
      </p:pic>
      <p:sp>
        <p:nvSpPr>
          <p:cNvPr id="3" name="Slide Number Placeholder 2"/>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12</a:t>
            </a:fld>
            <a:endParaRPr lang="en-US" dirty="0">
              <a:solidFill>
                <a:srgbClr val="000000"/>
              </a:solidFill>
              <a:latin typeface="Arial" charset="0"/>
            </a:endParaRPr>
          </a:p>
        </p:txBody>
      </p:sp>
      <p:sp>
        <p:nvSpPr>
          <p:cNvPr id="4" name="Title 3"/>
          <p:cNvSpPr>
            <a:spLocks noGrp="1"/>
          </p:cNvSpPr>
          <p:nvPr>
            <p:ph type="title"/>
          </p:nvPr>
        </p:nvSpPr>
        <p:spPr/>
        <p:txBody>
          <a:bodyPr/>
          <a:lstStyle/>
          <a:p>
            <a:r>
              <a:rPr lang="en-US" dirty="0" smtClean="0"/>
              <a:t>Cultural Continuum</a:t>
            </a:r>
            <a:endParaRPr lang="en-US" dirty="0"/>
          </a:p>
        </p:txBody>
      </p:sp>
      <p:sp>
        <p:nvSpPr>
          <p:cNvPr id="2" name="TextBox 1"/>
          <p:cNvSpPr txBox="1"/>
          <p:nvPr/>
        </p:nvSpPr>
        <p:spPr>
          <a:xfrm>
            <a:off x="1273009" y="2975174"/>
            <a:ext cx="9165166" cy="2585323"/>
          </a:xfrm>
          <a:prstGeom prst="rect">
            <a:avLst/>
          </a:prstGeom>
          <a:noFill/>
        </p:spPr>
        <p:txBody>
          <a:bodyPr wrap="square" rtlCol="0">
            <a:spAutoFit/>
          </a:bodyPr>
          <a:lstStyle/>
          <a:p>
            <a:r>
              <a:rPr lang="en-US" dirty="0" smtClean="0"/>
              <a:t>Each country and region can be generally characterized by value and belief systems, however, this is just a starting point. Each family’s values and beliefs are influenced by more than just their cultural group.  Other influences may include:</a:t>
            </a:r>
          </a:p>
          <a:p>
            <a:endParaRPr lang="en-US" dirty="0" smtClean="0"/>
          </a:p>
          <a:p>
            <a:pPr marL="285750" indent="-285750">
              <a:buFont typeface="Arial" panose="020B0604020202020204" pitchFamily="34" charset="0"/>
              <a:buChar char="•"/>
            </a:pPr>
            <a:r>
              <a:rPr lang="en-US" dirty="0" smtClean="0"/>
              <a:t>Assimilation (rejecting native culture)</a:t>
            </a:r>
          </a:p>
          <a:p>
            <a:pPr marL="285750" indent="-285750">
              <a:buFont typeface="Arial" panose="020B0604020202020204" pitchFamily="34" charset="0"/>
              <a:buChar char="•"/>
            </a:pPr>
            <a:r>
              <a:rPr lang="en-US" dirty="0" smtClean="0"/>
              <a:t>Acculturation or accommodation (choosing aspects of dominant and native cultures)</a:t>
            </a:r>
          </a:p>
          <a:p>
            <a:pPr marL="285750" indent="-285750">
              <a:buFont typeface="Arial" panose="020B0604020202020204" pitchFamily="34" charset="0"/>
              <a:buChar char="•"/>
            </a:pPr>
            <a:r>
              <a:rPr lang="en-US" dirty="0" smtClean="0"/>
              <a:t>Transculturation (blending of cultures)</a:t>
            </a:r>
          </a:p>
          <a:p>
            <a:pPr marL="285750" indent="-285750">
              <a:buFont typeface="Arial" panose="020B0604020202020204" pitchFamily="34" charset="0"/>
              <a:buChar char="•"/>
            </a:pPr>
            <a:r>
              <a:rPr lang="en-US" dirty="0" smtClean="0"/>
              <a:t>Alienation (rejecting the dominant culture)</a:t>
            </a:r>
          </a:p>
          <a:p>
            <a:pPr marL="285750" indent="-285750">
              <a:buFont typeface="Arial" panose="020B0604020202020204" pitchFamily="34" charset="0"/>
              <a:buChar char="•"/>
            </a:pPr>
            <a:r>
              <a:rPr lang="en-US" dirty="0" smtClean="0"/>
              <a:t>Marginalization (rejecting native culture without connecting to another culture)</a:t>
            </a:r>
            <a:endParaRPr lang="en-US" dirty="0"/>
          </a:p>
        </p:txBody>
      </p:sp>
      <p:sp>
        <p:nvSpPr>
          <p:cNvPr id="6" name="Rectangle 5"/>
          <p:cNvSpPr/>
          <p:nvPr/>
        </p:nvSpPr>
        <p:spPr>
          <a:xfrm>
            <a:off x="370856" y="5906354"/>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(Buenaventura https://www.pakeys.org/uploadedcontent/docs/elinpa/ell%20toolkit/cultural%20identity.pdf)</a:t>
            </a:r>
          </a:p>
        </p:txBody>
      </p:sp>
    </p:spTree>
    <p:extLst>
      <p:ext uri="{BB962C8B-B14F-4D97-AF65-F5344CB8AC3E}">
        <p14:creationId xmlns:p14="http://schemas.microsoft.com/office/powerpoint/2010/main" val="207982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973 Geographic Map of latin Americ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4" r="570" b="4"/>
          <a:stretch/>
        </p:blipFill>
        <p:spPr>
          <a:xfrm>
            <a:off x="5654165" y="793376"/>
            <a:ext cx="4179646" cy="5482309"/>
          </a:xfrm>
        </p:spPr>
      </p:pic>
      <p:sp>
        <p:nvSpPr>
          <p:cNvPr id="3" name="Slide Number Placeholder 2"/>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13</a:t>
            </a:fld>
            <a:endParaRPr lang="en-US" dirty="0">
              <a:solidFill>
                <a:srgbClr val="000000"/>
              </a:solidFill>
              <a:latin typeface="Arial" charset="0"/>
            </a:endParaRPr>
          </a:p>
        </p:txBody>
      </p:sp>
      <p:sp>
        <p:nvSpPr>
          <p:cNvPr id="4" name="Title 3"/>
          <p:cNvSpPr>
            <a:spLocks noGrp="1"/>
          </p:cNvSpPr>
          <p:nvPr>
            <p:ph type="title"/>
          </p:nvPr>
        </p:nvSpPr>
        <p:spPr/>
        <p:txBody>
          <a:bodyPr/>
          <a:lstStyle/>
          <a:p>
            <a:r>
              <a:rPr lang="en-US" dirty="0" smtClean="0"/>
              <a:t>Geography and Culture</a:t>
            </a:r>
            <a:endParaRPr lang="en-US" dirty="0"/>
          </a:p>
        </p:txBody>
      </p:sp>
      <p:sp>
        <p:nvSpPr>
          <p:cNvPr id="2" name="Rectangle 1"/>
          <p:cNvSpPr/>
          <p:nvPr/>
        </p:nvSpPr>
        <p:spPr>
          <a:xfrm>
            <a:off x="370856" y="5906354"/>
            <a:ext cx="6096000" cy="246221"/>
          </a:xfrm>
          <a:prstGeom prst="rect">
            <a:avLst/>
          </a:prstGeom>
        </p:spPr>
        <p:txBody>
          <a:bodyPr>
            <a:spAutoFit/>
          </a:bodyPr>
          <a:lstStyle/>
          <a:p>
            <a:r>
              <a:rPr lang="en-US" sz="1000" dirty="0" smtClean="0">
                <a:latin typeface="Arial" panose="020B0604020202020204" pitchFamily="34" charset="0"/>
                <a:cs typeface="Arial" panose="020B0604020202020204" pitchFamily="34" charset="0"/>
              </a:rPr>
              <a:t>(http</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etc.usf.edu/maps/pages/5900/5973/5973.htm)</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627529" y="1909011"/>
            <a:ext cx="4586155" cy="3139321"/>
          </a:xfrm>
          <a:prstGeom prst="rect">
            <a:avLst/>
          </a:prstGeom>
          <a:noFill/>
        </p:spPr>
        <p:txBody>
          <a:bodyPr wrap="square" rtlCol="0">
            <a:spAutoFit/>
          </a:bodyPr>
          <a:lstStyle/>
          <a:p>
            <a:r>
              <a:rPr lang="en-US" dirty="0" smtClean="0"/>
              <a:t>The continuum of culture applies to geographical influences as well.  Latinos may come from tropical, mountainous, or desert areas.  Some are from countries with indigenous populations while others are from areas with more European heritage.  </a:t>
            </a:r>
          </a:p>
          <a:p>
            <a:endParaRPr lang="en-US" dirty="0" smtClean="0"/>
          </a:p>
          <a:p>
            <a:r>
              <a:rPr lang="en-US" dirty="0" smtClean="0"/>
              <a:t>Geography affects language as well.  Not all Latinos speak Spanish.  Latino languages include Spanish, numerous native languages, and Portuguese.  </a:t>
            </a:r>
            <a:endParaRPr lang="en-US" dirty="0"/>
          </a:p>
        </p:txBody>
      </p:sp>
    </p:spTree>
    <p:extLst>
      <p:ext uri="{BB962C8B-B14F-4D97-AF65-F5344CB8AC3E}">
        <p14:creationId xmlns:p14="http://schemas.microsoft.com/office/powerpoint/2010/main" val="416358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719" y="847163"/>
            <a:ext cx="10972800" cy="591671"/>
          </a:xfrm>
        </p:spPr>
        <p:txBody>
          <a:bodyPr/>
          <a:lstStyle/>
          <a:p>
            <a:r>
              <a:rPr lang="en-US" dirty="0" smtClean="0"/>
              <a:t>Potential Conflict Areas</a:t>
            </a:r>
            <a:endParaRPr lang="en-US" dirty="0"/>
          </a:p>
        </p:txBody>
      </p:sp>
      <p:sp>
        <p:nvSpPr>
          <p:cNvPr id="2" name="Content Placeholder 1"/>
          <p:cNvSpPr>
            <a:spLocks noGrp="1"/>
          </p:cNvSpPr>
          <p:nvPr>
            <p:ph idx="1"/>
          </p:nvPr>
        </p:nvSpPr>
        <p:spPr>
          <a:xfrm>
            <a:off x="627527" y="1438834"/>
            <a:ext cx="10997184" cy="4673208"/>
          </a:xfrm>
        </p:spPr>
        <p:txBody>
          <a:bodyPr/>
          <a:lstStyle/>
          <a:p>
            <a:pPr lvl="2"/>
            <a:r>
              <a:rPr lang="en-US" sz="2000" dirty="0"/>
              <a:t>Discipline</a:t>
            </a:r>
          </a:p>
          <a:p>
            <a:pPr lvl="3"/>
            <a:r>
              <a:rPr lang="en-US" sz="2000" dirty="0"/>
              <a:t> Abuse </a:t>
            </a:r>
            <a:r>
              <a:rPr lang="en-US" sz="2000" dirty="0" smtClean="0"/>
              <a:t>vs. </a:t>
            </a:r>
            <a:r>
              <a:rPr lang="en-US" sz="2000" dirty="0"/>
              <a:t>physical discipline</a:t>
            </a:r>
          </a:p>
          <a:p>
            <a:pPr lvl="2"/>
            <a:r>
              <a:rPr lang="en-US" sz="2000" dirty="0"/>
              <a:t>Overcrowded conditions</a:t>
            </a:r>
          </a:p>
          <a:p>
            <a:pPr lvl="2"/>
            <a:r>
              <a:rPr lang="en-US" sz="2000" dirty="0"/>
              <a:t>Neglect/Poverty issues</a:t>
            </a:r>
          </a:p>
          <a:p>
            <a:pPr lvl="2"/>
            <a:r>
              <a:rPr lang="en-US" sz="2000" dirty="0"/>
              <a:t>School issues</a:t>
            </a:r>
          </a:p>
          <a:p>
            <a:pPr lvl="2"/>
            <a:r>
              <a:rPr lang="en-US" sz="2000" dirty="0"/>
              <a:t>Supervision</a:t>
            </a:r>
          </a:p>
          <a:p>
            <a:pPr lvl="2"/>
            <a:r>
              <a:rPr lang="en-US" sz="2000" dirty="0"/>
              <a:t>Drug &amp; alcohol use </a:t>
            </a:r>
          </a:p>
          <a:p>
            <a:pPr lvl="2"/>
            <a:r>
              <a:rPr lang="en-US" sz="2000" dirty="0"/>
              <a:t>Mental Health Treatment/Services</a:t>
            </a:r>
          </a:p>
          <a:p>
            <a:pPr lvl="2"/>
            <a:r>
              <a:rPr lang="en-US" sz="2000" dirty="0"/>
              <a:t>Medical Treatment/Services</a:t>
            </a:r>
          </a:p>
          <a:p>
            <a:pPr lvl="2"/>
            <a:r>
              <a:rPr lang="en-US" sz="2000" dirty="0"/>
              <a:t>Placement of a child</a:t>
            </a:r>
          </a:p>
          <a:p>
            <a:pPr lvl="3"/>
            <a:r>
              <a:rPr lang="en-US" sz="2000" dirty="0"/>
              <a:t> Comfort object/Cultural surroundings</a:t>
            </a:r>
          </a:p>
          <a:p>
            <a:pPr lvl="3"/>
            <a:r>
              <a:rPr lang="en-US" sz="2000" dirty="0"/>
              <a:t> Adherence to MEPA standards</a:t>
            </a:r>
          </a:p>
          <a:p>
            <a:pPr lvl="3"/>
            <a:r>
              <a:rPr lang="en-US" sz="2000" dirty="0"/>
              <a:t> Clearances for extended family</a:t>
            </a:r>
          </a:p>
          <a:p>
            <a:pPr marL="0" indent="0">
              <a:buNone/>
            </a:pPr>
            <a:endParaRPr lang="en-US" sz="2000" dirty="0">
              <a:latin typeface="Georgia" panose="02040502050405020303" pitchFamily="18" charset="0"/>
            </a:endParaRPr>
          </a:p>
        </p:txBody>
      </p:sp>
      <p:sp>
        <p:nvSpPr>
          <p:cNvPr id="5" name="Slide Number Placeholder 3"/>
          <p:cNvSpPr txBox="1">
            <a:spLocks/>
          </p:cNvSpPr>
          <p:nvPr/>
        </p:nvSpPr>
        <p:spPr bwMode="auto">
          <a:xfrm>
            <a:off x="11174413"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rPr>
              <a:t>8</a:t>
            </a:r>
            <a:endParaRPr lang="en-US" dirty="0">
              <a:solidFill>
                <a:srgbClr val="000000"/>
              </a:solidFill>
            </a:endParaRPr>
          </a:p>
        </p:txBody>
      </p:sp>
    </p:spTree>
    <p:extLst>
      <p:ext uri="{BB962C8B-B14F-4D97-AF65-F5344CB8AC3E}">
        <p14:creationId xmlns:p14="http://schemas.microsoft.com/office/powerpoint/2010/main" val="38341376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719" y="847163"/>
            <a:ext cx="10972800" cy="591671"/>
          </a:xfrm>
        </p:spPr>
        <p:txBody>
          <a:bodyPr/>
          <a:lstStyle/>
          <a:p>
            <a:r>
              <a:rPr lang="en-US" dirty="0" smtClean="0"/>
              <a:t>Cultural Components in the Casework Relationship</a:t>
            </a:r>
            <a:endParaRPr lang="en-US" dirty="0"/>
          </a:p>
        </p:txBody>
      </p:sp>
      <p:sp>
        <p:nvSpPr>
          <p:cNvPr id="2" name="Content Placeholder 1"/>
          <p:cNvSpPr>
            <a:spLocks noGrp="1"/>
          </p:cNvSpPr>
          <p:nvPr>
            <p:ph idx="1"/>
          </p:nvPr>
        </p:nvSpPr>
        <p:spPr>
          <a:xfrm>
            <a:off x="627527" y="1438834"/>
            <a:ext cx="10997184" cy="4673208"/>
          </a:xfrm>
        </p:spPr>
        <p:txBody>
          <a:bodyPr/>
          <a:lstStyle/>
          <a:p>
            <a:pPr marL="0" lvl="0" indent="0">
              <a:buNone/>
            </a:pPr>
            <a:r>
              <a:rPr lang="en-US" sz="2000" dirty="0" smtClean="0"/>
              <a:t>Remember to include the following approaches: </a:t>
            </a:r>
          </a:p>
          <a:p>
            <a:pPr lvl="0"/>
            <a:r>
              <a:rPr lang="en-US" sz="2000" dirty="0"/>
              <a:t>D</a:t>
            </a:r>
            <a:r>
              <a:rPr lang="en-US" sz="2000" dirty="0" smtClean="0"/>
              <a:t>etermine </a:t>
            </a:r>
            <a:r>
              <a:rPr lang="en-US" sz="2000" dirty="0"/>
              <a:t>applicability of traditional values and beliefs to this particular </a:t>
            </a:r>
            <a:r>
              <a:rPr lang="en-US" sz="2000" dirty="0" smtClean="0"/>
              <a:t>family</a:t>
            </a:r>
            <a:endParaRPr lang="en-US" sz="2000" dirty="0"/>
          </a:p>
          <a:p>
            <a:pPr lvl="0"/>
            <a:r>
              <a:rPr lang="en-US" sz="2000" dirty="0"/>
              <a:t>Become familiar with </a:t>
            </a:r>
            <a:r>
              <a:rPr lang="en-US" sz="2000" dirty="0" smtClean="0"/>
              <a:t>social behavior rules </a:t>
            </a:r>
            <a:r>
              <a:rPr lang="en-US" sz="2000" dirty="0"/>
              <a:t>for the particular sub-group/family culture and abide by </a:t>
            </a:r>
            <a:r>
              <a:rPr lang="en-US" sz="2000" dirty="0" smtClean="0"/>
              <a:t>them</a:t>
            </a:r>
            <a:endParaRPr lang="en-US" sz="2000" dirty="0"/>
          </a:p>
          <a:p>
            <a:pPr lvl="0"/>
            <a:r>
              <a:rPr lang="en-US" sz="2000" dirty="0"/>
              <a:t>Openly acknowledge cultural differences in the early stages of the relationship and establish a mutually agreed upon way to address </a:t>
            </a:r>
            <a:r>
              <a:rPr lang="en-US" sz="2000" dirty="0" smtClean="0"/>
              <a:t>misunderstandings</a:t>
            </a:r>
            <a:endParaRPr lang="en-US" sz="2000" dirty="0"/>
          </a:p>
          <a:p>
            <a:pPr lvl="0"/>
            <a:r>
              <a:rPr lang="en-US" sz="2000" dirty="0"/>
              <a:t>Develop an understanding of how the family relates to outside groups and </a:t>
            </a:r>
            <a:r>
              <a:rPr lang="en-US" sz="2000" dirty="0" smtClean="0"/>
              <a:t>agencies</a:t>
            </a:r>
            <a:endParaRPr lang="en-US" sz="2000" dirty="0"/>
          </a:p>
          <a:p>
            <a:pPr lvl="0"/>
            <a:r>
              <a:rPr lang="en-US" sz="2000" dirty="0"/>
              <a:t>Communicate interest in the family and be willing to understand things from their </a:t>
            </a:r>
            <a:r>
              <a:rPr lang="en-US" sz="2000" dirty="0" smtClean="0"/>
              <a:t>perspective</a:t>
            </a:r>
            <a:endParaRPr lang="en-US" sz="2000" dirty="0"/>
          </a:p>
          <a:p>
            <a:pPr lvl="0"/>
            <a:r>
              <a:rPr lang="en-US" sz="2000" dirty="0"/>
              <a:t>Use interviewing techniques which frequently clarify meaning, use understandable </a:t>
            </a:r>
            <a:r>
              <a:rPr lang="en-US" sz="2000" dirty="0" smtClean="0"/>
              <a:t>words/phrases, </a:t>
            </a:r>
            <a:r>
              <a:rPr lang="en-US" sz="2000" dirty="0"/>
              <a:t>and encourage </a:t>
            </a:r>
            <a:r>
              <a:rPr lang="en-US" sz="2000" dirty="0" smtClean="0"/>
              <a:t>feedback</a:t>
            </a:r>
            <a:endParaRPr lang="en-US" sz="2000" dirty="0"/>
          </a:p>
          <a:p>
            <a:pPr lvl="0"/>
            <a:r>
              <a:rPr lang="en-US" sz="2000" dirty="0"/>
              <a:t>Address language differences through use of trained </a:t>
            </a:r>
            <a:r>
              <a:rPr lang="en-US" sz="2000" dirty="0" smtClean="0"/>
              <a:t>interpreters</a:t>
            </a:r>
            <a:endParaRPr lang="en-US" sz="2000" dirty="0"/>
          </a:p>
          <a:p>
            <a:pPr marL="0" indent="0">
              <a:buNone/>
            </a:pPr>
            <a:endParaRPr lang="en-US" sz="2000" dirty="0">
              <a:latin typeface="Georgia" panose="02040502050405020303" pitchFamily="18" charset="0"/>
            </a:endParaRPr>
          </a:p>
        </p:txBody>
      </p:sp>
      <p:sp>
        <p:nvSpPr>
          <p:cNvPr id="5" name="Slide Number Placeholder 3"/>
          <p:cNvSpPr txBox="1">
            <a:spLocks/>
          </p:cNvSpPr>
          <p:nvPr/>
        </p:nvSpPr>
        <p:spPr bwMode="auto">
          <a:xfrm>
            <a:off x="11174413"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9</a:t>
            </a:r>
          </a:p>
        </p:txBody>
      </p:sp>
      <p:sp>
        <p:nvSpPr>
          <p:cNvPr id="6" name="TextBox 5"/>
          <p:cNvSpPr txBox="1"/>
          <p:nvPr/>
        </p:nvSpPr>
        <p:spPr>
          <a:xfrm>
            <a:off x="3834064" y="5745027"/>
            <a:ext cx="8019087" cy="646331"/>
          </a:xfrm>
          <a:prstGeom prst="rect">
            <a:avLst/>
          </a:prstGeom>
          <a:noFill/>
        </p:spPr>
        <p:txBody>
          <a:bodyPr wrap="square" rtlCol="0">
            <a:spAutoFit/>
          </a:bodyPr>
          <a:lstStyle/>
          <a:p>
            <a:r>
              <a:rPr lang="en-US" dirty="0" smtClean="0"/>
              <a:t>(</a:t>
            </a:r>
            <a:r>
              <a:rPr lang="en-US" dirty="0" err="1" smtClean="0"/>
              <a:t>Rycus</a:t>
            </a:r>
            <a:r>
              <a:rPr lang="en-US" dirty="0" smtClean="0"/>
              <a:t> </a:t>
            </a:r>
            <a:r>
              <a:rPr lang="en-US" dirty="0"/>
              <a:t>&amp; Hughes. (1998). </a:t>
            </a:r>
            <a:r>
              <a:rPr lang="en-US" i="1" dirty="0"/>
              <a:t>Field Guide to Child Welfare: Case Planning and Family-Centered Casework, Volume II.</a:t>
            </a:r>
            <a:r>
              <a:rPr lang="en-US" dirty="0"/>
              <a:t>  Washington, DC: CWLA </a:t>
            </a:r>
            <a:r>
              <a:rPr lang="en-US" dirty="0" smtClean="0"/>
              <a:t>Press)</a:t>
            </a:r>
            <a:endParaRPr lang="en-US" dirty="0"/>
          </a:p>
        </p:txBody>
      </p:sp>
    </p:spTree>
    <p:extLst>
      <p:ext uri="{BB962C8B-B14F-4D97-AF65-F5344CB8AC3E}">
        <p14:creationId xmlns:p14="http://schemas.microsoft.com/office/powerpoint/2010/main" val="3875606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719" y="847163"/>
            <a:ext cx="10972800" cy="591671"/>
          </a:xfrm>
        </p:spPr>
        <p:txBody>
          <a:bodyPr/>
          <a:lstStyle/>
          <a:p>
            <a:r>
              <a:rPr lang="en-US" dirty="0" smtClean="0"/>
              <a:t>The Impact of Culturally Competent Practice</a:t>
            </a:r>
            <a:endParaRPr lang="en-US" dirty="0"/>
          </a:p>
        </p:txBody>
      </p:sp>
      <p:sp>
        <p:nvSpPr>
          <p:cNvPr id="2" name="Content Placeholder 1"/>
          <p:cNvSpPr>
            <a:spLocks noGrp="1"/>
          </p:cNvSpPr>
          <p:nvPr>
            <p:ph idx="1"/>
          </p:nvPr>
        </p:nvSpPr>
        <p:spPr>
          <a:xfrm>
            <a:off x="627527" y="1438834"/>
            <a:ext cx="10997184" cy="4673208"/>
          </a:xfrm>
        </p:spPr>
        <p:txBody>
          <a:bodyPr/>
          <a:lstStyle/>
          <a:p>
            <a:pPr marL="0" lvl="0" indent="0">
              <a:buNone/>
            </a:pPr>
            <a:r>
              <a:rPr lang="en-US" sz="2000" dirty="0" smtClean="0"/>
              <a:t>Culturally competent practice: </a:t>
            </a:r>
          </a:p>
          <a:p>
            <a:pPr lvl="0"/>
            <a:r>
              <a:rPr lang="en-US" sz="2000" dirty="0"/>
              <a:t>Enhances overall communication and facilitates family </a:t>
            </a:r>
            <a:r>
              <a:rPr lang="en-US" sz="2000" dirty="0" smtClean="0"/>
              <a:t>engagement</a:t>
            </a:r>
            <a:r>
              <a:rPr lang="en-US" sz="2000" dirty="0"/>
              <a:t> </a:t>
            </a:r>
          </a:p>
          <a:p>
            <a:pPr lvl="0"/>
            <a:r>
              <a:rPr lang="en-US" sz="2000" dirty="0"/>
              <a:t>Allows child welfare professionals to obtain more specific and complete information upon which to form an </a:t>
            </a:r>
            <a:r>
              <a:rPr lang="en-US" sz="2000" dirty="0" smtClean="0"/>
              <a:t>Assessment</a:t>
            </a:r>
            <a:r>
              <a:rPr lang="en-US" sz="2000" dirty="0"/>
              <a:t> </a:t>
            </a:r>
          </a:p>
          <a:p>
            <a:pPr lvl="0"/>
            <a:r>
              <a:rPr lang="en-US" sz="2000" dirty="0"/>
              <a:t>Influences how individuals cope with problems and positively affects help-seeking </a:t>
            </a:r>
            <a:r>
              <a:rPr lang="en-US" sz="2000" dirty="0" smtClean="0"/>
              <a:t>behaviors</a:t>
            </a:r>
            <a:endParaRPr lang="en-US" sz="2000" dirty="0"/>
          </a:p>
          <a:p>
            <a:pPr lvl="0"/>
            <a:r>
              <a:rPr lang="en-US" sz="2000" dirty="0"/>
              <a:t>Increases the likelihood that a Family Service Plan will be adhered to by the family or client </a:t>
            </a:r>
            <a:r>
              <a:rPr lang="en-US" sz="2000" dirty="0" smtClean="0"/>
              <a:t>system</a:t>
            </a:r>
            <a:endParaRPr lang="en-US" sz="2000" dirty="0"/>
          </a:p>
          <a:p>
            <a:pPr lvl="0"/>
            <a:r>
              <a:rPr lang="en-US" sz="2000" dirty="0"/>
              <a:t>Positively impacts case outcomes</a:t>
            </a:r>
          </a:p>
          <a:p>
            <a:pPr marL="0" indent="0">
              <a:buNone/>
            </a:pPr>
            <a:endParaRPr lang="en-US" sz="2000" dirty="0">
              <a:latin typeface="Georgia" panose="02040502050405020303" pitchFamily="18" charset="0"/>
            </a:endParaRPr>
          </a:p>
        </p:txBody>
      </p:sp>
      <p:sp>
        <p:nvSpPr>
          <p:cNvPr id="5" name="Slide Number Placeholder 3"/>
          <p:cNvSpPr txBox="1">
            <a:spLocks/>
          </p:cNvSpPr>
          <p:nvPr/>
        </p:nvSpPr>
        <p:spPr bwMode="auto">
          <a:xfrm>
            <a:off x="11174413"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rPr>
              <a:t>10</a:t>
            </a:r>
            <a:endParaRPr lang="en-US" dirty="0">
              <a:solidFill>
                <a:srgbClr val="000000"/>
              </a:solidFill>
            </a:endParaRPr>
          </a:p>
        </p:txBody>
      </p:sp>
    </p:spTree>
    <p:extLst>
      <p:ext uri="{BB962C8B-B14F-4D97-AF65-F5344CB8AC3E}">
        <p14:creationId xmlns:p14="http://schemas.microsoft.com/office/powerpoint/2010/main" val="25470157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ection para </a:t>
            </a:r>
            <a:r>
              <a:rPr lang="en-US" dirty="0" err="1" smtClean="0"/>
              <a:t>Tarjeta</a:t>
            </a:r>
            <a:r>
              <a:rPr lang="en-US" dirty="0" smtClean="0"/>
              <a:t> de </a:t>
            </a:r>
            <a:r>
              <a:rPr lang="en-US" dirty="0" err="1" smtClean="0"/>
              <a:t>Presentacion</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6101999"/>
              </p:ext>
            </p:extLst>
          </p:nvPr>
        </p:nvGraphicFramePr>
        <p:xfrm>
          <a:off x="627063" y="3754582"/>
          <a:ext cx="10998201" cy="2147453"/>
        </p:xfrm>
        <a:graphic>
          <a:graphicData uri="http://schemas.openxmlformats.org/drawingml/2006/table">
            <a:tbl>
              <a:tblPr firstRow="1" bandRow="1">
                <a:tableStyleId>{F5AB1C69-6EDB-4FF4-983F-18BD219EF322}</a:tableStyleId>
              </a:tblPr>
              <a:tblGrid>
                <a:gridCol w="3666067"/>
                <a:gridCol w="3666067"/>
                <a:gridCol w="3666067"/>
              </a:tblGrid>
              <a:tr h="1066322">
                <a:tc>
                  <a:txBody>
                    <a:bodyPr/>
                    <a:lstStyle/>
                    <a:p>
                      <a:pPr algn="ctr"/>
                      <a:r>
                        <a:rPr lang="en-US" i="1" dirty="0" err="1" smtClean="0">
                          <a:solidFill>
                            <a:schemeClr val="tx1"/>
                          </a:solidFill>
                        </a:rPr>
                        <a:t>Agencia</a:t>
                      </a:r>
                      <a:r>
                        <a:rPr lang="en-US" i="1" dirty="0" smtClean="0">
                          <a:solidFill>
                            <a:schemeClr val="tx1"/>
                          </a:solidFill>
                        </a:rPr>
                        <a:t>/</a:t>
                      </a:r>
                      <a:r>
                        <a:rPr lang="en-US" i="1" dirty="0" err="1" smtClean="0">
                          <a:solidFill>
                            <a:schemeClr val="tx1"/>
                          </a:solidFill>
                        </a:rPr>
                        <a:t>Condado</a:t>
                      </a:r>
                      <a:endParaRPr lang="en-US"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n-US" sz="1800" b="1" i="1" kern="1200" dirty="0" err="1" smtClean="0">
                          <a:solidFill>
                            <a:schemeClr val="tx1"/>
                          </a:solidFill>
                          <a:latin typeface="+mn-lt"/>
                          <a:ea typeface="+mn-ea"/>
                          <a:cs typeface="+mn-cs"/>
                        </a:rPr>
                        <a:t>Nombre</a:t>
                      </a:r>
                      <a:endParaRPr lang="en-US" sz="1800" b="1"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err="1" smtClean="0">
                          <a:solidFill>
                            <a:schemeClr val="tx1"/>
                          </a:solidFill>
                        </a:rPr>
                        <a:t>Departmenta</a:t>
                      </a:r>
                      <a:r>
                        <a:rPr lang="en-US" i="1" dirty="0" smtClean="0">
                          <a:solidFill>
                            <a:schemeClr val="tx1"/>
                          </a:solidFill>
                        </a:rPr>
                        <a:t>/</a:t>
                      </a:r>
                      <a:r>
                        <a:rPr lang="en-US" i="1" dirty="0" err="1" smtClean="0">
                          <a:solidFill>
                            <a:schemeClr val="tx1"/>
                          </a:solidFill>
                        </a:rPr>
                        <a:t>Posici</a:t>
                      </a:r>
                      <a:r>
                        <a:rPr lang="en-US" sz="1800" b="1" i="1" kern="1200" dirty="0" err="1" smtClean="0">
                          <a:solidFill>
                            <a:schemeClr val="dk1"/>
                          </a:solidFill>
                          <a:effectLst/>
                          <a:latin typeface="+mn-lt"/>
                          <a:ea typeface="+mn-ea"/>
                          <a:cs typeface="+mn-cs"/>
                        </a:rPr>
                        <a:t>ó</a:t>
                      </a:r>
                      <a:r>
                        <a:rPr lang="en-US" i="1" dirty="0" err="1" smtClean="0">
                          <a:solidFill>
                            <a:schemeClr val="tx1"/>
                          </a:solidFill>
                        </a:rPr>
                        <a:t>n</a:t>
                      </a:r>
                      <a:r>
                        <a:rPr lang="en-US" i="1" baseline="0" dirty="0" smtClean="0">
                          <a:solidFill>
                            <a:schemeClr val="tx1"/>
                          </a:solidFill>
                        </a:rPr>
                        <a:t> en </a:t>
                      </a:r>
                      <a:r>
                        <a:rPr lang="en-US" i="1" baseline="0" dirty="0" err="1" smtClean="0">
                          <a:solidFill>
                            <a:schemeClr val="tx1"/>
                          </a:solidFill>
                        </a:rPr>
                        <a:t>su</a:t>
                      </a:r>
                      <a:r>
                        <a:rPr lang="en-US" i="1" baseline="0" dirty="0" smtClean="0">
                          <a:solidFill>
                            <a:schemeClr val="tx1"/>
                          </a:solidFill>
                        </a:rPr>
                        <a:t> </a:t>
                      </a:r>
                      <a:r>
                        <a:rPr lang="en-US" i="1" baseline="0" dirty="0" err="1" smtClean="0">
                          <a:solidFill>
                            <a:schemeClr val="tx1"/>
                          </a:solidFill>
                        </a:rPr>
                        <a:t>trabajo</a:t>
                      </a:r>
                      <a:endParaRPr lang="en-US"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1131">
                <a:tc>
                  <a:txBody>
                    <a:bodyPr/>
                    <a:lstStyle/>
                    <a:p>
                      <a:pPr algn="ctr"/>
                      <a:r>
                        <a:rPr lang="en-US" sz="1800" b="1" i="1" kern="1200" dirty="0" err="1" smtClean="0">
                          <a:solidFill>
                            <a:schemeClr val="tx1"/>
                          </a:solidFill>
                          <a:latin typeface="+mn-lt"/>
                          <a:ea typeface="+mn-ea"/>
                          <a:cs typeface="+mn-cs"/>
                        </a:rPr>
                        <a:t>Tiempo</a:t>
                      </a:r>
                      <a:r>
                        <a:rPr lang="en-US" sz="1800" b="1" i="1" kern="1200" dirty="0" smtClean="0">
                          <a:solidFill>
                            <a:schemeClr val="tx1"/>
                          </a:solidFill>
                          <a:latin typeface="+mn-lt"/>
                          <a:ea typeface="+mn-ea"/>
                          <a:cs typeface="+mn-cs"/>
                        </a:rPr>
                        <a:t> </a:t>
                      </a:r>
                      <a:r>
                        <a:rPr lang="en-US" sz="1800" b="1" i="1" kern="1200" dirty="0" err="1" smtClean="0">
                          <a:solidFill>
                            <a:schemeClr val="tx1"/>
                          </a:solidFill>
                          <a:latin typeface="+mn-lt"/>
                          <a:ea typeface="+mn-ea"/>
                          <a:cs typeface="+mn-cs"/>
                        </a:rPr>
                        <a:t>trabajando</a:t>
                      </a:r>
                      <a:r>
                        <a:rPr lang="en-US" sz="1800" b="1" i="1" kern="1200" dirty="0" smtClean="0">
                          <a:solidFill>
                            <a:schemeClr val="tx1"/>
                          </a:solidFill>
                          <a:latin typeface="+mn-lt"/>
                          <a:ea typeface="+mn-ea"/>
                          <a:cs typeface="+mn-cs"/>
                        </a:rPr>
                        <a:t> </a:t>
                      </a:r>
                      <a:r>
                        <a:rPr lang="en-US" sz="1800" b="1" i="1" kern="1200" dirty="0" err="1" smtClean="0">
                          <a:solidFill>
                            <a:schemeClr val="tx1"/>
                          </a:solidFill>
                          <a:latin typeface="+mn-lt"/>
                          <a:ea typeface="+mn-ea"/>
                          <a:cs typeface="+mn-cs"/>
                        </a:rPr>
                        <a:t>en</a:t>
                      </a:r>
                      <a:r>
                        <a:rPr lang="en-US" sz="1800" b="1" i="1" kern="1200" dirty="0" smtClean="0">
                          <a:solidFill>
                            <a:schemeClr val="tx1"/>
                          </a:solidFill>
                          <a:latin typeface="+mn-lt"/>
                          <a:ea typeface="+mn-ea"/>
                          <a:cs typeface="+mn-cs"/>
                        </a:rPr>
                        <a:t> </a:t>
                      </a:r>
                      <a:r>
                        <a:rPr lang="en-US" sz="1800" b="1" i="1" kern="1200" dirty="0" err="1" smtClean="0">
                          <a:solidFill>
                            <a:schemeClr val="tx1"/>
                          </a:solidFill>
                          <a:latin typeface="+mn-lt"/>
                          <a:ea typeface="+mn-ea"/>
                          <a:cs typeface="+mn-cs"/>
                        </a:rPr>
                        <a:t>esta</a:t>
                      </a:r>
                      <a:r>
                        <a:rPr lang="en-US" sz="1800" b="1" i="1" kern="1200" dirty="0" smtClean="0">
                          <a:solidFill>
                            <a:schemeClr val="tx1"/>
                          </a:solidFill>
                          <a:latin typeface="+mn-lt"/>
                          <a:ea typeface="+mn-ea"/>
                          <a:cs typeface="+mn-cs"/>
                        </a:rPr>
                        <a:t> </a:t>
                      </a:r>
                      <a:r>
                        <a:rPr lang="en-US" sz="1800" b="1" i="1" kern="1200" dirty="0" err="1" smtClean="0">
                          <a:solidFill>
                            <a:schemeClr val="tx1"/>
                          </a:solidFill>
                          <a:latin typeface="+mn-lt"/>
                          <a:ea typeface="+mn-ea"/>
                          <a:cs typeface="+mn-cs"/>
                        </a:rPr>
                        <a:t>posici</a:t>
                      </a:r>
                      <a:r>
                        <a:rPr lang="en-US" sz="1800" b="1" i="1" kern="1200" dirty="0" err="1" smtClean="0">
                          <a:solidFill>
                            <a:schemeClr val="dk1"/>
                          </a:solidFill>
                          <a:effectLst/>
                          <a:latin typeface="+mn-lt"/>
                          <a:ea typeface="+mn-ea"/>
                          <a:cs typeface="+mn-cs"/>
                        </a:rPr>
                        <a:t>ó</a:t>
                      </a:r>
                      <a:r>
                        <a:rPr lang="en-US" sz="1800" b="1" i="1" kern="1200" dirty="0" err="1" smtClean="0">
                          <a:solidFill>
                            <a:schemeClr val="tx1"/>
                          </a:solidFill>
                          <a:latin typeface="+mn-lt"/>
                          <a:ea typeface="+mn-ea"/>
                          <a:cs typeface="+mn-cs"/>
                        </a:rPr>
                        <a:t>n</a:t>
                      </a:r>
                      <a:endParaRPr lang="en-US" sz="1800" b="1"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latinLnBrk="0" hangingPunct="1"/>
                      <a:endParaRPr lang="en-US" sz="1800" b="1" i="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i="1" dirty="0" err="1" smtClean="0"/>
                        <a:t>Poblaci</a:t>
                      </a:r>
                      <a:r>
                        <a:rPr lang="en-US" b="1" i="1" dirty="0" err="1" smtClean="0">
                          <a:solidFill>
                            <a:schemeClr val="dk1"/>
                          </a:solidFill>
                        </a:rPr>
                        <a:t>ó</a:t>
                      </a:r>
                      <a:r>
                        <a:rPr lang="en-US" b="1" i="1" dirty="0" err="1" smtClean="0"/>
                        <a:t>n</a:t>
                      </a:r>
                      <a:r>
                        <a:rPr lang="en-US" b="1" i="1" dirty="0" smtClean="0"/>
                        <a:t> </a:t>
                      </a:r>
                      <a:r>
                        <a:rPr lang="en-US" b="1" i="1" dirty="0" err="1" smtClean="0"/>
                        <a:t>latina</a:t>
                      </a:r>
                      <a:r>
                        <a:rPr lang="en-US" b="1" i="1" dirty="0" smtClean="0"/>
                        <a:t> a la </a:t>
                      </a:r>
                      <a:r>
                        <a:rPr lang="en-US" b="1" i="1" dirty="0" err="1" smtClean="0"/>
                        <a:t>que</a:t>
                      </a:r>
                      <a:r>
                        <a:rPr lang="en-US" b="1" i="1" dirty="0" smtClean="0"/>
                        <a:t> </a:t>
                      </a:r>
                      <a:r>
                        <a:rPr lang="en-US" b="1" i="1" dirty="0" err="1" smtClean="0"/>
                        <a:t>más</a:t>
                      </a:r>
                      <a:r>
                        <a:rPr lang="en-US" b="1" i="1" dirty="0" smtClean="0"/>
                        <a:t> se </a:t>
                      </a:r>
                      <a:r>
                        <a:rPr lang="en-US" b="1" i="1" dirty="0" err="1" smtClean="0"/>
                        <a:t>sirve</a:t>
                      </a:r>
                      <a:r>
                        <a:rPr lang="en-US" b="1" i="1" dirty="0" smtClean="0"/>
                        <a:t> en </a:t>
                      </a:r>
                      <a:r>
                        <a:rPr lang="en-US" b="1" i="1" dirty="0" err="1" smtClean="0"/>
                        <a:t>su</a:t>
                      </a:r>
                      <a:r>
                        <a:rPr lang="en-US" b="1" i="1" dirty="0" smtClean="0"/>
                        <a:t> </a:t>
                      </a:r>
                      <a:r>
                        <a:rPr lang="en-US" b="1" i="1" dirty="0" err="1" smtClean="0"/>
                        <a:t>agencia</a:t>
                      </a:r>
                      <a:r>
                        <a:rPr lang="en-US" b="1" i="1"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a:t>
            </a:fld>
            <a:endParaRPr lang="en-US" dirty="0">
              <a:solidFill>
                <a:srgbClr val="000000"/>
              </a:solidFill>
              <a:latin typeface="Arial" charset="0"/>
            </a:endParaRPr>
          </a:p>
        </p:txBody>
      </p:sp>
      <p:sp>
        <p:nvSpPr>
          <p:cNvPr id="6" name="TextBox 5"/>
          <p:cNvSpPr txBox="1"/>
          <p:nvPr/>
        </p:nvSpPr>
        <p:spPr>
          <a:xfrm>
            <a:off x="627063" y="1727200"/>
            <a:ext cx="10973266" cy="1754326"/>
          </a:xfrm>
          <a:prstGeom prst="rect">
            <a:avLst/>
          </a:prstGeom>
          <a:noFill/>
        </p:spPr>
        <p:txBody>
          <a:bodyPr wrap="square" rtlCol="0">
            <a:spAutoFit/>
          </a:bodyPr>
          <a:lstStyle/>
          <a:p>
            <a:r>
              <a:rPr lang="en-US" dirty="0" err="1" smtClean="0"/>
              <a:t>En</a:t>
            </a:r>
            <a:r>
              <a:rPr lang="en-US" dirty="0" smtClean="0"/>
              <a:t> el Centro </a:t>
            </a:r>
            <a:r>
              <a:rPr lang="en-US" dirty="0" err="1" smtClean="0"/>
              <a:t>escriba</a:t>
            </a:r>
            <a:r>
              <a:rPr lang="en-US" dirty="0" smtClean="0"/>
              <a:t>: </a:t>
            </a:r>
            <a:r>
              <a:rPr lang="en-US" dirty="0" err="1" smtClean="0"/>
              <a:t>Nombre</a:t>
            </a:r>
            <a:endParaRPr lang="en-US" dirty="0" smtClean="0"/>
          </a:p>
          <a:p>
            <a:r>
              <a:rPr lang="en-US" dirty="0" smtClean="0"/>
              <a:t>En la </a:t>
            </a:r>
            <a:r>
              <a:rPr lang="en-US" dirty="0" err="1" smtClean="0"/>
              <a:t>esquina</a:t>
            </a:r>
            <a:r>
              <a:rPr lang="en-US" dirty="0" smtClean="0"/>
              <a:t> superior </a:t>
            </a:r>
            <a:r>
              <a:rPr lang="en-US" dirty="0" err="1"/>
              <a:t>izquierda</a:t>
            </a:r>
            <a:r>
              <a:rPr lang="en-US" dirty="0"/>
              <a:t> </a:t>
            </a:r>
            <a:r>
              <a:rPr lang="en-US" dirty="0" err="1" smtClean="0"/>
              <a:t>escriba</a:t>
            </a:r>
            <a:r>
              <a:rPr lang="en-US" dirty="0" smtClean="0"/>
              <a:t>: </a:t>
            </a:r>
            <a:r>
              <a:rPr lang="en-US" dirty="0" err="1" smtClean="0"/>
              <a:t>Agencia</a:t>
            </a:r>
            <a:r>
              <a:rPr lang="en-US" dirty="0" smtClean="0"/>
              <a:t>/</a:t>
            </a:r>
            <a:r>
              <a:rPr lang="en-US" dirty="0" err="1" smtClean="0"/>
              <a:t>Condado</a:t>
            </a:r>
            <a:endParaRPr lang="en-US" dirty="0" smtClean="0"/>
          </a:p>
          <a:p>
            <a:r>
              <a:rPr lang="en-US" dirty="0" smtClean="0"/>
              <a:t>En la </a:t>
            </a:r>
            <a:r>
              <a:rPr lang="en-US" dirty="0" err="1" smtClean="0"/>
              <a:t>esquina</a:t>
            </a:r>
            <a:r>
              <a:rPr lang="en-US" dirty="0" smtClean="0"/>
              <a:t> superior </a:t>
            </a:r>
            <a:r>
              <a:rPr lang="en-US" dirty="0" err="1" smtClean="0"/>
              <a:t>derecha</a:t>
            </a:r>
            <a:r>
              <a:rPr lang="en-US" dirty="0" smtClean="0"/>
              <a:t> </a:t>
            </a:r>
            <a:r>
              <a:rPr lang="en-US" dirty="0" err="1" smtClean="0"/>
              <a:t>escriba</a:t>
            </a:r>
            <a:r>
              <a:rPr lang="en-US" dirty="0" smtClean="0"/>
              <a:t>: </a:t>
            </a:r>
            <a:r>
              <a:rPr lang="en-US" dirty="0" err="1" smtClean="0"/>
              <a:t>Departamenta</a:t>
            </a:r>
            <a:r>
              <a:rPr lang="en-US" dirty="0" smtClean="0"/>
              <a:t>/</a:t>
            </a:r>
            <a:r>
              <a:rPr lang="en-US" dirty="0" err="1" smtClean="0"/>
              <a:t>Posici</a:t>
            </a:r>
            <a:r>
              <a:rPr lang="en-US" dirty="0" err="1" smtClean="0">
                <a:solidFill>
                  <a:schemeClr val="dk1"/>
                </a:solidFill>
              </a:rPr>
              <a:t>ó</a:t>
            </a:r>
            <a:r>
              <a:rPr lang="en-US" dirty="0" err="1" smtClean="0"/>
              <a:t>n</a:t>
            </a:r>
            <a:r>
              <a:rPr lang="en-US" dirty="0" smtClean="0"/>
              <a:t> en </a:t>
            </a:r>
            <a:r>
              <a:rPr lang="en-US" dirty="0" err="1" smtClean="0"/>
              <a:t>su</a:t>
            </a:r>
            <a:r>
              <a:rPr lang="en-US" dirty="0" smtClean="0"/>
              <a:t> </a:t>
            </a:r>
            <a:r>
              <a:rPr lang="en-US" dirty="0" err="1" smtClean="0"/>
              <a:t>trabajo</a:t>
            </a:r>
            <a:endParaRPr lang="en-US" dirty="0" smtClean="0"/>
          </a:p>
          <a:p>
            <a:r>
              <a:rPr lang="en-US" dirty="0" smtClean="0"/>
              <a:t>En la </a:t>
            </a:r>
            <a:r>
              <a:rPr lang="en-US" dirty="0" err="1" smtClean="0"/>
              <a:t>esquina</a:t>
            </a:r>
            <a:r>
              <a:rPr lang="en-US" dirty="0" smtClean="0"/>
              <a:t> inferior </a:t>
            </a:r>
            <a:r>
              <a:rPr lang="en-US" dirty="0" err="1" smtClean="0"/>
              <a:t>izquierda</a:t>
            </a:r>
            <a:r>
              <a:rPr lang="en-US" dirty="0" smtClean="0"/>
              <a:t> </a:t>
            </a:r>
            <a:r>
              <a:rPr lang="en-US" dirty="0" err="1" smtClean="0"/>
              <a:t>escriba</a:t>
            </a:r>
            <a:r>
              <a:rPr lang="en-US" dirty="0" smtClean="0"/>
              <a:t>: </a:t>
            </a:r>
            <a:r>
              <a:rPr lang="en-US" dirty="0" err="1" smtClean="0"/>
              <a:t>Tiempo</a:t>
            </a:r>
            <a:r>
              <a:rPr lang="en-US" dirty="0" smtClean="0"/>
              <a:t> de </a:t>
            </a:r>
            <a:r>
              <a:rPr lang="en-US" dirty="0" err="1" smtClean="0"/>
              <a:t>trabajo</a:t>
            </a:r>
            <a:r>
              <a:rPr lang="en-US" dirty="0" smtClean="0"/>
              <a:t> en </a:t>
            </a:r>
            <a:r>
              <a:rPr lang="en-US" dirty="0" err="1" smtClean="0"/>
              <a:t>esta</a:t>
            </a:r>
            <a:r>
              <a:rPr lang="en-US" dirty="0" smtClean="0"/>
              <a:t> </a:t>
            </a:r>
            <a:r>
              <a:rPr lang="en-US" dirty="0" err="1" smtClean="0"/>
              <a:t>posici</a:t>
            </a:r>
            <a:r>
              <a:rPr lang="en-US" dirty="0" err="1" smtClean="0">
                <a:solidFill>
                  <a:schemeClr val="dk1"/>
                </a:solidFill>
              </a:rPr>
              <a:t>ó</a:t>
            </a:r>
            <a:r>
              <a:rPr lang="en-US" dirty="0" err="1" smtClean="0"/>
              <a:t>n</a:t>
            </a:r>
            <a:endParaRPr lang="en-US" dirty="0" smtClean="0"/>
          </a:p>
          <a:p>
            <a:r>
              <a:rPr lang="en-US" dirty="0" smtClean="0"/>
              <a:t>En la </a:t>
            </a:r>
            <a:r>
              <a:rPr lang="en-US" dirty="0" err="1" smtClean="0"/>
              <a:t>esquina</a:t>
            </a:r>
            <a:r>
              <a:rPr lang="en-US" dirty="0" smtClean="0"/>
              <a:t> inferior </a:t>
            </a:r>
            <a:r>
              <a:rPr lang="en-US" dirty="0" err="1" smtClean="0"/>
              <a:t>derecha</a:t>
            </a:r>
            <a:r>
              <a:rPr lang="en-US" dirty="0" smtClean="0"/>
              <a:t> </a:t>
            </a:r>
            <a:r>
              <a:rPr lang="en-US" dirty="0" err="1" smtClean="0"/>
              <a:t>escriba</a:t>
            </a:r>
            <a:r>
              <a:rPr lang="en-US" dirty="0" smtClean="0"/>
              <a:t>: </a:t>
            </a:r>
            <a:r>
              <a:rPr lang="en-US" dirty="0" err="1" smtClean="0"/>
              <a:t>Poblaci</a:t>
            </a:r>
            <a:r>
              <a:rPr lang="en-US" dirty="0" err="1">
                <a:solidFill>
                  <a:schemeClr val="dk1"/>
                </a:solidFill>
              </a:rPr>
              <a:t>ó</a:t>
            </a:r>
            <a:r>
              <a:rPr lang="en-US" dirty="0" err="1" smtClean="0"/>
              <a:t>n</a:t>
            </a:r>
            <a:r>
              <a:rPr lang="en-US" dirty="0" smtClean="0"/>
              <a:t> </a:t>
            </a:r>
            <a:r>
              <a:rPr lang="en-US" dirty="0" err="1" smtClean="0"/>
              <a:t>latina</a:t>
            </a:r>
            <a:r>
              <a:rPr lang="en-US" dirty="0" smtClean="0"/>
              <a:t> a la </a:t>
            </a:r>
            <a:r>
              <a:rPr lang="en-US" dirty="0" err="1" smtClean="0"/>
              <a:t>que</a:t>
            </a:r>
            <a:r>
              <a:rPr lang="en-US" dirty="0" smtClean="0"/>
              <a:t> </a:t>
            </a:r>
            <a:r>
              <a:rPr lang="en-US" dirty="0" err="1" smtClean="0"/>
              <a:t>más</a:t>
            </a:r>
            <a:r>
              <a:rPr lang="en-US" dirty="0" smtClean="0"/>
              <a:t> se </a:t>
            </a:r>
            <a:r>
              <a:rPr lang="en-US" dirty="0" err="1" smtClean="0"/>
              <a:t>sirve</a:t>
            </a:r>
            <a:r>
              <a:rPr lang="en-US" dirty="0" smtClean="0"/>
              <a:t> en </a:t>
            </a:r>
            <a:r>
              <a:rPr lang="en-US" dirty="0" err="1" smtClean="0"/>
              <a:t>su</a:t>
            </a:r>
            <a:r>
              <a:rPr lang="en-US" dirty="0" smtClean="0"/>
              <a:t> </a:t>
            </a:r>
            <a:r>
              <a:rPr lang="en-US" dirty="0" err="1" smtClean="0"/>
              <a:t>agencia</a:t>
            </a:r>
            <a:r>
              <a:rPr lang="en-US" dirty="0" smtClean="0"/>
              <a:t>?</a:t>
            </a:r>
          </a:p>
          <a:p>
            <a:endParaRPr lang="en-US" dirty="0"/>
          </a:p>
        </p:txBody>
      </p:sp>
      <p:sp>
        <p:nvSpPr>
          <p:cNvPr id="7" name="Slide Number Placeholder 3"/>
          <p:cNvSpPr txBox="1">
            <a:spLocks/>
          </p:cNvSpPr>
          <p:nvPr/>
        </p:nvSpPr>
        <p:spPr bwMode="auto">
          <a:xfrm>
            <a:off x="11091535"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2</a:t>
            </a:r>
          </a:p>
        </p:txBody>
      </p:sp>
    </p:spTree>
    <p:extLst>
      <p:ext uri="{BB962C8B-B14F-4D97-AF65-F5344CB8AC3E}">
        <p14:creationId xmlns:p14="http://schemas.microsoft.com/office/powerpoint/2010/main" val="332101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Learning Objectives</a:t>
            </a:r>
            <a:endParaRPr lang="en-US" dirty="0"/>
          </a:p>
        </p:txBody>
      </p:sp>
      <p:sp>
        <p:nvSpPr>
          <p:cNvPr id="2" name="Content Placeholder 1"/>
          <p:cNvSpPr>
            <a:spLocks noGrp="1"/>
          </p:cNvSpPr>
          <p:nvPr>
            <p:ph idx="1"/>
          </p:nvPr>
        </p:nvSpPr>
        <p:spPr/>
        <p:txBody>
          <a:bodyPr/>
          <a:lstStyle/>
          <a:p>
            <a:pPr marL="0" indent="0">
              <a:buNone/>
            </a:pPr>
            <a:r>
              <a:rPr lang="en-US" sz="2400" dirty="0" smtClean="0">
                <a:latin typeface="Georgia" panose="02040502050405020303" pitchFamily="18" charset="0"/>
              </a:rPr>
              <a:t>Participants will be able to:</a:t>
            </a:r>
          </a:p>
          <a:p>
            <a:pPr lvl="0"/>
            <a:r>
              <a:rPr lang="en-US" sz="2400" dirty="0">
                <a:latin typeface="Georgia" panose="02040502050405020303" pitchFamily="18" charset="0"/>
              </a:rPr>
              <a:t>Describe general characteristics of various Latino </a:t>
            </a:r>
            <a:r>
              <a:rPr lang="en-US" sz="2400" dirty="0" smtClean="0">
                <a:latin typeface="Georgia" panose="02040502050405020303" pitchFamily="18" charset="0"/>
              </a:rPr>
              <a:t>cultures</a:t>
            </a:r>
            <a:endParaRPr lang="en-US" sz="2400" dirty="0">
              <a:latin typeface="Georgia" panose="02040502050405020303" pitchFamily="18" charset="0"/>
            </a:endParaRPr>
          </a:p>
          <a:p>
            <a:pPr lvl="0"/>
            <a:r>
              <a:rPr lang="en-US" sz="2400" dirty="0">
                <a:latin typeface="Georgia" panose="02040502050405020303" pitchFamily="18" charset="0"/>
              </a:rPr>
              <a:t>Define differences between traditional family roles within Latino cultures and N</a:t>
            </a:r>
            <a:r>
              <a:rPr lang="en-US" sz="2400" dirty="0" smtClean="0">
                <a:latin typeface="Georgia" panose="02040502050405020303" pitchFamily="18" charset="0"/>
              </a:rPr>
              <a:t>on-Latino culture</a:t>
            </a:r>
            <a:endParaRPr lang="en-US" sz="2400" dirty="0">
              <a:latin typeface="Georgia" panose="02040502050405020303" pitchFamily="18" charset="0"/>
            </a:endParaRPr>
          </a:p>
          <a:p>
            <a:pPr lvl="0"/>
            <a:r>
              <a:rPr lang="en-US" sz="2400" dirty="0">
                <a:latin typeface="Georgia" panose="02040502050405020303" pitchFamily="18" charset="0"/>
              </a:rPr>
              <a:t>Be aware of the history of various countries of origin, which impact their cultural </a:t>
            </a:r>
            <a:r>
              <a:rPr lang="en-US" sz="2400" dirty="0" smtClean="0">
                <a:latin typeface="Georgia" panose="02040502050405020303" pitchFamily="18" charset="0"/>
              </a:rPr>
              <a:t>values</a:t>
            </a:r>
            <a:endParaRPr lang="en-US" sz="2400" dirty="0">
              <a:latin typeface="Georgia" panose="02040502050405020303" pitchFamily="18" charset="0"/>
            </a:endParaRPr>
          </a:p>
          <a:p>
            <a:pPr lvl="0"/>
            <a:r>
              <a:rPr lang="en-US" sz="2400" dirty="0">
                <a:latin typeface="Georgia" panose="02040502050405020303" pitchFamily="18" charset="0"/>
              </a:rPr>
              <a:t>Understand the history and outcomes of Latino immigration to </a:t>
            </a:r>
            <a:r>
              <a:rPr lang="en-US" sz="2400" dirty="0" smtClean="0">
                <a:latin typeface="Georgia" panose="02040502050405020303" pitchFamily="18" charset="0"/>
              </a:rPr>
              <a:t>America</a:t>
            </a:r>
            <a:endParaRPr lang="en-US" sz="2400" dirty="0">
              <a:latin typeface="Georgia" panose="02040502050405020303" pitchFamily="18" charset="0"/>
            </a:endParaRPr>
          </a:p>
          <a:p>
            <a:pPr lvl="0"/>
            <a:r>
              <a:rPr lang="en-US" sz="2400" dirty="0">
                <a:latin typeface="Georgia" panose="02040502050405020303" pitchFamily="18" charset="0"/>
              </a:rPr>
              <a:t>Explain the discipline and parenting techniques prevalent in various Latino </a:t>
            </a:r>
            <a:r>
              <a:rPr lang="en-US" sz="2400" dirty="0" smtClean="0">
                <a:latin typeface="Georgia" panose="02040502050405020303" pitchFamily="18" charset="0"/>
              </a:rPr>
              <a:t>cultures</a:t>
            </a:r>
            <a:endParaRPr lang="en-US" sz="2400" dirty="0">
              <a:latin typeface="Georgia" panose="02040502050405020303" pitchFamily="18" charset="0"/>
            </a:endParaRPr>
          </a:p>
          <a:p>
            <a:pPr lvl="0"/>
            <a:r>
              <a:rPr lang="en-US" sz="2400" dirty="0">
                <a:latin typeface="Georgia" panose="02040502050405020303" pitchFamily="18" charset="0"/>
              </a:rPr>
              <a:t>Identify opportunities to implement new knowledge into culturally appropriate interventions with child welfare </a:t>
            </a:r>
            <a:r>
              <a:rPr lang="en-US" sz="2400" dirty="0" smtClean="0">
                <a:latin typeface="Georgia" panose="02040502050405020303" pitchFamily="18" charset="0"/>
              </a:rPr>
              <a:t>clients</a:t>
            </a:r>
            <a:endParaRPr lang="en-US" sz="2400" dirty="0">
              <a:latin typeface="Georgia" panose="02040502050405020303" pitchFamily="18" charset="0"/>
            </a:endParaRPr>
          </a:p>
        </p:txBody>
      </p:sp>
      <p:sp>
        <p:nvSpPr>
          <p:cNvPr id="6" name="Slide Number Placeholder 3"/>
          <p:cNvSpPr txBox="1">
            <a:spLocks/>
          </p:cNvSpPr>
          <p:nvPr/>
        </p:nvSpPr>
        <p:spPr bwMode="auto">
          <a:xfrm>
            <a:off x="11091535"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rPr>
              <a:t>4</a:t>
            </a:r>
            <a:endParaRPr lang="en-US" dirty="0">
              <a:solidFill>
                <a:srgbClr val="000000"/>
              </a:solidFill>
            </a:endParaRPr>
          </a:p>
        </p:txBody>
      </p:sp>
    </p:spTree>
    <p:extLst>
      <p:ext uri="{BB962C8B-B14F-4D97-AF65-F5344CB8AC3E}">
        <p14:creationId xmlns:p14="http://schemas.microsoft.com/office/powerpoint/2010/main" val="37257075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Reflection</a:t>
            </a:r>
            <a:endParaRPr lang="en-US" dirty="0"/>
          </a:p>
        </p:txBody>
      </p:sp>
      <p:sp>
        <p:nvSpPr>
          <p:cNvPr id="2" name="Content Placeholder 1"/>
          <p:cNvSpPr>
            <a:spLocks noGrp="1"/>
          </p:cNvSpPr>
          <p:nvPr>
            <p:ph idx="1"/>
          </p:nvPr>
        </p:nvSpPr>
        <p:spPr/>
        <p:txBody>
          <a:bodyPr/>
          <a:lstStyle/>
          <a:p>
            <a:pPr marL="0" indent="0">
              <a:buNone/>
            </a:pPr>
            <a:r>
              <a:rPr lang="en-US" dirty="0" smtClean="0"/>
              <a:t>Please use this time to reflect on </a:t>
            </a:r>
            <a:r>
              <a:rPr lang="en-US" smtClean="0"/>
              <a:t>the following:</a:t>
            </a:r>
            <a:endParaRPr lang="en-US" dirty="0" smtClean="0"/>
          </a:p>
          <a:p>
            <a:r>
              <a:rPr lang="en-US" dirty="0" smtClean="0"/>
              <a:t>Initial impressions</a:t>
            </a:r>
          </a:p>
          <a:p>
            <a:r>
              <a:rPr lang="en-US" dirty="0" smtClean="0"/>
              <a:t>Personal experiences</a:t>
            </a:r>
          </a:p>
          <a:p>
            <a:r>
              <a:rPr lang="en-US" dirty="0" smtClean="0"/>
              <a:t>Perception of how Latino families and individuals act the same or differently than you</a:t>
            </a:r>
          </a:p>
          <a:p>
            <a:pPr marL="0" indent="0">
              <a:buNone/>
            </a:pPr>
            <a:endParaRPr lang="en-US" dirty="0" smtClean="0"/>
          </a:p>
          <a:p>
            <a:pPr marL="0" indent="0">
              <a:buNone/>
            </a:pPr>
            <a:r>
              <a:rPr lang="en-US" dirty="0" smtClean="0"/>
              <a:t>“Face what you think you believe and you will be surprised.”</a:t>
            </a:r>
          </a:p>
          <a:p>
            <a:pPr marL="0" indent="0">
              <a:buNone/>
            </a:pPr>
            <a:r>
              <a:rPr lang="en-US" dirty="0"/>
              <a:t>	</a:t>
            </a:r>
            <a:r>
              <a:rPr lang="en-US" dirty="0" smtClean="0"/>
              <a:t>					-- William Hale White</a:t>
            </a:r>
          </a:p>
          <a:p>
            <a:pPr marL="0" indent="0">
              <a:buNone/>
            </a:pPr>
            <a:r>
              <a:rPr lang="en-US" dirty="0" smtClean="0"/>
              <a:t>“The real voyage of discovery consists not in seeking new landscapes, but in having new eyes.” </a:t>
            </a:r>
          </a:p>
          <a:p>
            <a:pPr marL="0" indent="0">
              <a:buNone/>
            </a:pPr>
            <a:r>
              <a:rPr lang="en-US" dirty="0"/>
              <a:t>	</a:t>
            </a:r>
            <a:r>
              <a:rPr lang="en-US" dirty="0" smtClean="0"/>
              <a:t>					-- Marcel Proust</a:t>
            </a:r>
          </a:p>
          <a:p>
            <a:pPr marL="0" indent="0">
              <a:buNone/>
            </a:pPr>
            <a:endParaRPr lang="en-US" dirty="0" smtClean="0"/>
          </a:p>
        </p:txBody>
      </p:sp>
      <p:sp>
        <p:nvSpPr>
          <p:cNvPr id="4" name="Slide Number Placeholder 3"/>
          <p:cNvSpPr>
            <a:spLocks noGrp="1"/>
          </p:cNvSpPr>
          <p:nvPr>
            <p:ph type="sldNum" sz="quarter" idx="11"/>
          </p:nvPr>
        </p:nvSpPr>
        <p:spPr>
          <a:xfrm>
            <a:off x="11115917" y="6670675"/>
            <a:ext cx="1017587" cy="187325"/>
          </a:xfrm>
        </p:spPr>
        <p:txBody>
          <a:bodyPr/>
          <a:lstStyle/>
          <a:p>
            <a:fld id="{E0D0368A-7D38-4F4C-93BB-B28EF5ED9C20}"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1395227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115917" y="6670675"/>
            <a:ext cx="1017587" cy="187325"/>
          </a:xfrm>
        </p:spPr>
        <p:txBody>
          <a:bodyPr/>
          <a:lstStyle/>
          <a:p>
            <a:fld id="{E0D0368A-7D38-4F4C-93BB-B28EF5ED9C20}" type="slidenum">
              <a:rPr lang="en-US" smtClean="0">
                <a:solidFill>
                  <a:srgbClr val="000000"/>
                </a:solidFill>
              </a:rPr>
              <a:pPr/>
              <a:t>5</a:t>
            </a:fld>
            <a:endParaRPr lang="en-US" dirty="0">
              <a:solidFill>
                <a:srgbClr val="000000"/>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5425" r="7137"/>
          <a:stretch/>
        </p:blipFill>
        <p:spPr>
          <a:xfrm>
            <a:off x="3657600" y="665018"/>
            <a:ext cx="5049983" cy="5818909"/>
          </a:xfrm>
          <a:prstGeom prst="rect">
            <a:avLst/>
          </a:prstGeom>
        </p:spPr>
      </p:pic>
    </p:spTree>
    <p:extLst>
      <p:ext uri="{BB962C8B-B14F-4D97-AF65-F5344CB8AC3E}">
        <p14:creationId xmlns:p14="http://schemas.microsoft.com/office/powerpoint/2010/main" val="8927124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bwMode="auto">
          <a:xfrm>
            <a:off x="11091535" y="6670675"/>
            <a:ext cx="1017587" cy="187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0000"/>
                </a:solidFill>
              </a:rPr>
              <a:t>4</a:t>
            </a:r>
            <a:endParaRPr lang="en-US" dirty="0">
              <a:solidFill>
                <a:srgbClr val="000000"/>
              </a:solidFill>
            </a:endParaRPr>
          </a:p>
        </p:txBody>
      </p:sp>
      <p:pic>
        <p:nvPicPr>
          <p:cNvPr id="11" name="Picture 10"/>
          <p:cNvPicPr>
            <a:picLocks noChangeAspect="1"/>
          </p:cNvPicPr>
          <p:nvPr/>
        </p:nvPicPr>
        <p:blipFill>
          <a:blip r:embed="rId2"/>
          <a:stretch>
            <a:fillRect/>
          </a:stretch>
        </p:blipFill>
        <p:spPr>
          <a:xfrm>
            <a:off x="822801" y="695629"/>
            <a:ext cx="10127102" cy="5627350"/>
          </a:xfrm>
          <a:prstGeom prst="rect">
            <a:avLst/>
          </a:prstGeom>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a:t>
            </a:fld>
            <a:endParaRPr lang="en-US" dirty="0">
              <a:solidFill>
                <a:srgbClr val="000000"/>
              </a:solidFill>
              <a:latin typeface="Arial" charset="0"/>
            </a:endParaRPr>
          </a:p>
        </p:txBody>
      </p:sp>
    </p:spTree>
    <p:extLst>
      <p:ext uri="{BB962C8B-B14F-4D97-AF65-F5344CB8AC3E}">
        <p14:creationId xmlns:p14="http://schemas.microsoft.com/office/powerpoint/2010/main" val="37754713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1 - Latin America today.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t="145" r="-58" b="129"/>
          <a:stretch/>
        </p:blipFill>
        <p:spPr>
          <a:xfrm>
            <a:off x="5165558" y="793377"/>
            <a:ext cx="4556521" cy="5580104"/>
          </a:xfrm>
        </p:spPr>
      </p:pic>
      <p:sp>
        <p:nvSpPr>
          <p:cNvPr id="3" name="Slide Number Placeholder 2"/>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7</a:t>
            </a:fld>
            <a:endParaRPr lang="en-US" dirty="0">
              <a:solidFill>
                <a:srgbClr val="000000"/>
              </a:solidFill>
              <a:latin typeface="Arial" charset="0"/>
            </a:endParaRPr>
          </a:p>
        </p:txBody>
      </p:sp>
      <p:sp>
        <p:nvSpPr>
          <p:cNvPr id="4" name="Title 3"/>
          <p:cNvSpPr>
            <a:spLocks noGrp="1"/>
          </p:cNvSpPr>
          <p:nvPr>
            <p:ph type="title"/>
          </p:nvPr>
        </p:nvSpPr>
        <p:spPr/>
        <p:txBody>
          <a:bodyPr/>
          <a:lstStyle/>
          <a:p>
            <a:r>
              <a:rPr lang="en-US" dirty="0" smtClean="0"/>
              <a:t>History of Migration</a:t>
            </a:r>
            <a:endParaRPr lang="en-US" dirty="0"/>
          </a:p>
        </p:txBody>
      </p:sp>
      <p:sp>
        <p:nvSpPr>
          <p:cNvPr id="2" name="TextBox 1"/>
          <p:cNvSpPr txBox="1"/>
          <p:nvPr/>
        </p:nvSpPr>
        <p:spPr>
          <a:xfrm>
            <a:off x="144379" y="5967663"/>
            <a:ext cx="4844716"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(http</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mapsof.net/south-america/south-america-political-map)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43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xican_cession_in_mexican_view.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70" t="-149" r="-145" b="-155"/>
          <a:stretch/>
        </p:blipFill>
        <p:spPr>
          <a:xfrm>
            <a:off x="4488201" y="1230216"/>
            <a:ext cx="7336822" cy="4983668"/>
          </a:xfrm>
        </p:spPr>
      </p:pic>
      <p:sp>
        <p:nvSpPr>
          <p:cNvPr id="3" name="Slide Number Placeholder 2"/>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a:t>
            </a:fld>
            <a:endParaRPr lang="en-US" dirty="0">
              <a:solidFill>
                <a:srgbClr val="000000"/>
              </a:solidFill>
              <a:latin typeface="Arial" charset="0"/>
            </a:endParaRPr>
          </a:p>
        </p:txBody>
      </p:sp>
      <p:sp>
        <p:nvSpPr>
          <p:cNvPr id="4" name="Title 3"/>
          <p:cNvSpPr>
            <a:spLocks noGrp="1"/>
          </p:cNvSpPr>
          <p:nvPr>
            <p:ph type="title"/>
          </p:nvPr>
        </p:nvSpPr>
        <p:spPr>
          <a:xfrm>
            <a:off x="627529" y="713167"/>
            <a:ext cx="10972800" cy="591671"/>
          </a:xfrm>
        </p:spPr>
        <p:txBody>
          <a:bodyPr/>
          <a:lstStyle/>
          <a:p>
            <a:r>
              <a:rPr lang="en-US" dirty="0" smtClean="0"/>
              <a:t>Mexico Migration 1845</a:t>
            </a:r>
            <a:endParaRPr lang="en-US" dirty="0"/>
          </a:p>
        </p:txBody>
      </p:sp>
      <p:sp>
        <p:nvSpPr>
          <p:cNvPr id="6" name="TextBox 5"/>
          <p:cNvSpPr txBox="1"/>
          <p:nvPr/>
        </p:nvSpPr>
        <p:spPr>
          <a:xfrm>
            <a:off x="144378" y="5967663"/>
            <a:ext cx="5101389"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(http</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en.academic.ru/pictures/enwiki/77/Mexican_Cession_in_Mexican_View.PNG)</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113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Naming Conventions</a:t>
            </a:r>
            <a:endParaRPr lang="en-US" dirty="0"/>
          </a:p>
        </p:txBody>
      </p:sp>
      <p:sp>
        <p:nvSpPr>
          <p:cNvPr id="2" name="Content Placeholder 1"/>
          <p:cNvSpPr>
            <a:spLocks noGrp="1"/>
          </p:cNvSpPr>
          <p:nvPr>
            <p:ph idx="1"/>
          </p:nvPr>
        </p:nvSpPr>
        <p:spPr/>
        <p:txBody>
          <a:bodyPr numCol="1"/>
          <a:lstStyle/>
          <a:p>
            <a:pPr marL="0" indent="0">
              <a:buNone/>
            </a:pPr>
            <a:r>
              <a:rPr lang="en-US" sz="2000" b="1" dirty="0" smtClean="0"/>
              <a:t>First Names</a:t>
            </a:r>
          </a:p>
          <a:p>
            <a:r>
              <a:rPr lang="en-US" sz="2000" dirty="0" smtClean="0"/>
              <a:t>Latin Americans traditionally have two first names. For example: Antonio Benjamin, Edison </a:t>
            </a:r>
            <a:r>
              <a:rPr lang="en-US" sz="2000" dirty="0" err="1" smtClean="0"/>
              <a:t>Amilcar</a:t>
            </a:r>
            <a:r>
              <a:rPr lang="en-US" sz="2000" dirty="0" smtClean="0"/>
              <a:t>, </a:t>
            </a:r>
            <a:r>
              <a:rPr lang="en-US" sz="2000" dirty="0" err="1" smtClean="0"/>
              <a:t>Reinaldo</a:t>
            </a:r>
            <a:r>
              <a:rPr lang="en-US" sz="2000" dirty="0" smtClean="0"/>
              <a:t> </a:t>
            </a:r>
            <a:r>
              <a:rPr lang="en-US" sz="2000" dirty="0" err="1" smtClean="0"/>
              <a:t>Anibal</a:t>
            </a:r>
            <a:r>
              <a:rPr lang="en-US" sz="2000" dirty="0" smtClean="0"/>
              <a:t>, Rosa Graciela, Greta Yolanda</a:t>
            </a:r>
          </a:p>
          <a:p>
            <a:r>
              <a:rPr lang="en-US" sz="2000" dirty="0" smtClean="0"/>
              <a:t>These names are often associated with religions names, such as Rosario de Jesus (Rosary of Jesus), Maria de </a:t>
            </a:r>
            <a:r>
              <a:rPr lang="en-US" sz="2000" dirty="0" err="1" smtClean="0"/>
              <a:t>los</a:t>
            </a:r>
            <a:r>
              <a:rPr lang="en-US" sz="2000" dirty="0" smtClean="0"/>
              <a:t> Angeles, Marie de Lourdes, Ana de las Mercedes</a:t>
            </a:r>
          </a:p>
          <a:p>
            <a:r>
              <a:rPr lang="en-US" sz="2000" dirty="0" smtClean="0"/>
              <a:t>Some may have three names, after adding a third name during Catholic confirmation</a:t>
            </a:r>
            <a:endParaRPr lang="en-US" sz="2000" dirty="0"/>
          </a:p>
          <a:p>
            <a:pPr marL="0" indent="0">
              <a:buNone/>
            </a:pPr>
            <a:r>
              <a:rPr lang="en-US" sz="2000" b="1" dirty="0" smtClean="0"/>
              <a:t>Last Names</a:t>
            </a:r>
            <a:endParaRPr lang="en-US" sz="2000" dirty="0" smtClean="0"/>
          </a:p>
          <a:p>
            <a:r>
              <a:rPr lang="en-US" sz="2000" dirty="0" smtClean="0"/>
              <a:t>Latin Americans (Mexico, </a:t>
            </a:r>
            <a:r>
              <a:rPr lang="en-US" sz="2000" dirty="0" err="1" smtClean="0"/>
              <a:t>Carribean</a:t>
            </a:r>
            <a:r>
              <a:rPr lang="en-US" sz="2000" dirty="0" smtClean="0"/>
              <a:t>, Central and South America) are entitled to two last names, with one from each parent</a:t>
            </a:r>
          </a:p>
          <a:p>
            <a:r>
              <a:rPr lang="en-US" sz="2000" dirty="0" smtClean="0"/>
              <a:t>The first last name comes from the father, the second last name comes from the mother</a:t>
            </a:r>
          </a:p>
          <a:p>
            <a:r>
              <a:rPr lang="en-US" sz="2000" dirty="0" smtClean="0"/>
              <a:t>If a child is an orphan or only has one parent a second last name will be created, perhaps by using the mother’s name twice or creating one</a:t>
            </a:r>
          </a:p>
          <a:p>
            <a:pPr marL="0" indent="0">
              <a:buNone/>
            </a:pPr>
            <a:endParaRPr lang="en-US" sz="2000" dirty="0"/>
          </a:p>
        </p:txBody>
      </p:sp>
      <p:sp>
        <p:nvSpPr>
          <p:cNvPr id="4" name="Slide Number Placeholder 3"/>
          <p:cNvSpPr>
            <a:spLocks noGrp="1"/>
          </p:cNvSpPr>
          <p:nvPr>
            <p:ph type="sldNum" sz="quarter" idx="11"/>
          </p:nvPr>
        </p:nvSpPr>
        <p:spPr>
          <a:xfrm>
            <a:off x="11115917" y="6670675"/>
            <a:ext cx="1017587" cy="187325"/>
          </a:xfrm>
        </p:spPr>
        <p:txBody>
          <a:bodyPr/>
          <a:lstStyle/>
          <a:p>
            <a:fld id="{E0D0368A-7D38-4F4C-93BB-B28EF5ED9C20}"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28004425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Presentation Template 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1299</Words>
  <Application>Microsoft Office PowerPoint</Application>
  <PresentationFormat>Widescreen</PresentationFormat>
  <Paragraphs>145</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ＭＳ Ｐゴシック</vt:lpstr>
      <vt:lpstr>Arial</vt:lpstr>
      <vt:lpstr>Calibri</vt:lpstr>
      <vt:lpstr>Calibri Light</vt:lpstr>
      <vt:lpstr>Georgia</vt:lpstr>
      <vt:lpstr>Osaka</vt:lpstr>
      <vt:lpstr>Office Theme</vt:lpstr>
      <vt:lpstr>PowerPoint Presentation Template 081711</vt:lpstr>
      <vt:lpstr>PowerPoint Presentation</vt:lpstr>
      <vt:lpstr>Section para Tarjeta de Presentacion: </vt:lpstr>
      <vt:lpstr>Learning Objectives</vt:lpstr>
      <vt:lpstr>Reflection</vt:lpstr>
      <vt:lpstr>PowerPoint Presentation</vt:lpstr>
      <vt:lpstr>PowerPoint Presentation</vt:lpstr>
      <vt:lpstr>History of Migration</vt:lpstr>
      <vt:lpstr>Mexico Migration 1845</vt:lpstr>
      <vt:lpstr>Naming Conventions</vt:lpstr>
      <vt:lpstr>Identifying Who’s in the Picture</vt:lpstr>
      <vt:lpstr>Hidalgo’s Level of Culture</vt:lpstr>
      <vt:lpstr>Cultural Continuum</vt:lpstr>
      <vt:lpstr>Geography and Culture</vt:lpstr>
      <vt:lpstr>Potential Conflict Areas</vt:lpstr>
      <vt:lpstr>Cultural Components in the Casework Relationship</vt:lpstr>
      <vt:lpstr>The Impact of Culturally Competent Practice</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Gardner, Jenny</dc:creator>
  <cp:lastModifiedBy>Merovich, Andrea Michelle Albert</cp:lastModifiedBy>
  <cp:revision>51</cp:revision>
  <dcterms:created xsi:type="dcterms:W3CDTF">2016-07-27T17:16:51Z</dcterms:created>
  <dcterms:modified xsi:type="dcterms:W3CDTF">2017-04-17T19:58:40Z</dcterms:modified>
</cp:coreProperties>
</file>